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6" r:id="rId1"/>
  </p:sldMasterIdLst>
  <p:sldIdLst>
    <p:sldId id="256" r:id="rId2"/>
    <p:sldId id="262" r:id="rId3"/>
    <p:sldId id="261" r:id="rId4"/>
    <p:sldId id="269" r:id="rId5"/>
    <p:sldId id="263" r:id="rId6"/>
    <p:sldId id="264" r:id="rId7"/>
    <p:sldId id="265" r:id="rId8"/>
    <p:sldId id="266" r:id="rId9"/>
    <p:sldId id="267" r:id="rId10"/>
    <p:sldId id="268" r:id="rId11"/>
    <p:sldId id="270" r:id="rId12"/>
    <p:sldId id="272" r:id="rId13"/>
    <p:sldId id="271" r:id="rId14"/>
    <p:sldId id="274" r:id="rId15"/>
    <p:sldId id="273" r:id="rId16"/>
    <p:sldId id="275" r:id="rId17"/>
    <p:sldId id="276" r:id="rId18"/>
    <p:sldId id="278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88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207730-885C-45DE-8D15-198D9106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2488" y="3070745"/>
            <a:ext cx="6858000" cy="2081388"/>
          </a:xfrm>
        </p:spPr>
        <p:txBody>
          <a:bodyPr anchor="b">
            <a:normAutofit/>
          </a:bodyPr>
          <a:lstStyle>
            <a:lvl1pPr algn="ctr">
              <a:defRPr sz="66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5CAE2E0-1DB5-48FA-A36E-62A37689E0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2488" y="5254388"/>
            <a:ext cx="6858000" cy="999708"/>
          </a:xfr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B60849A-FC30-45FB-94CF-90FE706D1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t>01.07.2024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FF77B76-1CE1-45BD-8E07-5026DC272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205BA77-F650-4EAA-80E6-50DB53D92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4769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B5A9C8-D079-4827-8E95-FF07DC580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245E0AC-3001-4041-913A-EAA1225D9A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5D46CF-CA13-4B9E-ABF3-E85C7FD0E4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t>01.07.2024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D5AE332-F35D-4415-B38F-ECF71E687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0ADBFC7-E68D-4E99-A880-D6B1BD5A6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164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00EED71-0903-41D6-A9E8-03B484FAD0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4D9B29D-CC8A-43BC-845D-F275DF5FEE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9D678CE-09D1-464C-841D-D797F8EE9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t>01.07.2024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858E2DF-0C45-4F1C-BAE1-7979121FA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2BD5EA4-A166-4A78-8FCE-49F55BF09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8180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9B0627-C3B1-451D-AB2B-A0A4F6724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C2072D7-BACC-49A1-B408-70DB966E4C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FA19AD-2E41-445D-8928-D40E50D9A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t>01.07.2024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1ECF18C-24EA-46E6-AB05-E32BED113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31F2A0D-58E2-48F2-B411-C74C4F141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5687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E8B00A-D824-4EFE-A224-C54C86F4C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7" y="3302758"/>
            <a:ext cx="7005211" cy="1897039"/>
          </a:xfrm>
        </p:spPr>
        <p:txBody>
          <a:bodyPr anchor="b">
            <a:normAutofit/>
          </a:bodyPr>
          <a:lstStyle>
            <a:lvl1pPr algn="ctr">
              <a:defRPr sz="66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9813363-2D50-44A7-9EFF-ED414CA4B2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6467" y="5341071"/>
            <a:ext cx="7005211" cy="74858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B08CE22-743C-41F6-BC49-0C8B9FA64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t>01.07.2024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B323B4D-2842-42ED-BC06-1255A77C7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24B3477-CB20-4AB2-8E36-3E76B3EEB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9303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E87A08-B374-4995-9698-E3D1ECF54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3CC927-B4A7-44B3-BD88-20D7353665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FEDB47A-C558-44B3-9324-A5466669FF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C701EF5-E820-4E8B-9B8A-15F1EB3DAF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t>01.07.2024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5AAC358-3462-459E-B512-568F0818D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6C046B8-8178-417D-AC15-B18167132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2740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A4A2AB-99E6-44CD-8EDE-6367A2976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05C537E-6910-45F6-85FB-9DAB29FA7A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43C5A62-984B-49BD-AD56-FF2DF706D8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071189E-3F02-4D5B-B0EB-A97D408D85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86D3ACF-1BFD-4214-A563-0267E39C8A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55EDE75-B9ED-4DA6-BB87-327A831B3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t>01.07.2024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D28BF6A-FE36-42BC-9A05-2AA2CF5AB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0964C46-5F8B-40AC-AE60-4DB882046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8932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2C1914-3B4F-4D9A-A3ED-2EABEFF2D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95CFF4A-8155-4C6F-8042-5A9DCE231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t>01.07.2024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FCF4019-FEAD-4451-B301-B92A6B63E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5A90EFB-1847-4681-9B64-B1688798E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4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4EE6DF7-1DB4-40DF-A1A7-0D402CE38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t>01.07.2024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2A7CBE4-A053-48BF-8BBA-761389E1A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EE8EA47-5278-44FB-A157-DE264C287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3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95AE3D-1932-46AE-888A-B7829F888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07F1047-1AD9-46BD-AD26-2D2BCE4E3C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1BC5107-C5A0-42A6-927E-90B856B68B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5C8489C-8488-4B74-9CD9-EC1D83EAF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t>01.07.2024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ED269A8-0506-4023-B9F1-079BB406D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F67D8AE-71BA-4933-B3EC-8CEA00681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0563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103833-7948-4661-A7B3-FCFB86265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0EEA72D-855D-4499-8664-DC74232D41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4E25917-2611-406E-BCED-8CA64C4CE5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2B48074-C715-4678-9BA4-7A1D40713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t>01.07.2024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3AB8101-49CA-407C-A275-13687F5D1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4522429-9E0D-4646-88D0-1DB2871CB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8485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12DBF8-EC9A-480F-9B03-8178C26A9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morning" dir="t"/>
            </a:scene3d>
            <a:sp3d extrusionH="57150" contourW="12700" prstMaterial="matte">
              <a:bevelT w="82550" h="38100" prst="coolSlant"/>
              <a:contourClr>
                <a:srgbClr val="686600"/>
              </a:contourClr>
            </a:sp3d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6E11AA8-A79C-463F-A6C8-3ECF6795ED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2ABF15-7C82-436C-9CDB-85BB7F86A2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F5F458-6A3E-4B0B-AF47-FB9313319433}" type="datetimeFigureOut">
              <a:rPr lang="ru-RU" smtClean="0"/>
              <a:t>01.07.2024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9FE46D5-685B-4688-A8CA-7DB79619E6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AACB434-ABC1-41AB-8737-A4D14C138F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075B8-A22A-4273-A81F-F37386C1EE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729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</p:sldLayoutIdLst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6000" kern="1200">
          <a:solidFill>
            <a:srgbClr val="6A68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Theater" panose="02000506020000020003" pitchFamily="2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E483DC-FE5F-40E2-BF98-9004B9D0B7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7565" y="2716696"/>
            <a:ext cx="6785113" cy="3339547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</a:t>
            </a:r>
            <a:br>
              <a:rPr lang="ru-RU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креативного мышления </a:t>
            </a:r>
            <a:br>
              <a:rPr lang="ru-RU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детей дошкольного возраста средствами </a:t>
            </a:r>
            <a:br>
              <a:rPr lang="ru-RU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театрализованной деятельности.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7F93EE9-506F-4E4B-8C27-A2001EA24F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2488" y="801756"/>
            <a:ext cx="4957164" cy="1199321"/>
          </a:xfrm>
        </p:spPr>
        <p:txBody>
          <a:bodyPr>
            <a:normAutofit/>
          </a:bodyPr>
          <a:lstStyle/>
          <a:p>
            <a:r>
              <a:rPr lang="ru-RU" dirty="0"/>
              <a:t>Муниципальное бюджетное дошкольное образовательное учреждение-детский сад № 536</a:t>
            </a:r>
          </a:p>
        </p:txBody>
      </p:sp>
    </p:spTree>
    <p:extLst>
      <p:ext uri="{BB962C8B-B14F-4D97-AF65-F5344CB8AC3E}">
        <p14:creationId xmlns:p14="http://schemas.microsoft.com/office/powerpoint/2010/main" val="33862537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280370-F454-46C8-B935-4BC1E22A3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 anchor="ctr">
            <a:normAutofit/>
          </a:bodyPr>
          <a:lstStyle/>
          <a:p>
            <a:r>
              <a:rPr lang="ru-RU" sz="5400" dirty="0"/>
              <a:t>Пальчиковые куклы</a:t>
            </a:r>
          </a:p>
        </p:txBody>
      </p:sp>
      <p:pic>
        <p:nvPicPr>
          <p:cNvPr id="5" name="Объект 4" descr="Изображение выглядит как стена, внутренний, несколько&#10;&#10;Автоматически созданное описание">
            <a:extLst>
              <a:ext uri="{FF2B5EF4-FFF2-40B4-BE49-F238E27FC236}">
                <a16:creationId xmlns:a16="http://schemas.microsoft.com/office/drawing/2014/main" id="{52CC70AF-35EB-454E-8435-A3B6A91DD84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5" r="5342" b="-3"/>
          <a:stretch/>
        </p:blipFill>
        <p:spPr>
          <a:xfrm>
            <a:off x="781197" y="1690689"/>
            <a:ext cx="4168342" cy="4667249"/>
          </a:xfrm>
          <a:noFill/>
        </p:spPr>
      </p:pic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430BDC65-04CF-071F-6F4B-9CF0A1E35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02086" y="1690689"/>
            <a:ext cx="3869636" cy="4486274"/>
          </a:xfrm>
        </p:spPr>
        <p:txBody>
          <a:bodyPr>
            <a:noAutofit/>
          </a:bodyPr>
          <a:lstStyle/>
          <a:p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Упражнение «Ай-</a:t>
            </a:r>
            <a:r>
              <a:rPr lang="ru-RU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яй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яй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Ай-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яй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яй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ай-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яй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яй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</a:p>
          <a:p>
            <a:pPr marL="0" indent="0"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Ты малыш, не зевай.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Ай-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яй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яй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ай-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яй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яй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Пальчик спрячь и не давай.</a:t>
            </a:r>
          </a:p>
          <a:p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Упражнение «Иди сюда»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Иди сюда, </a:t>
            </a:r>
          </a:p>
          <a:p>
            <a:pPr marL="0" indent="0"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Тебя прошу.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Иди сюда, </a:t>
            </a:r>
          </a:p>
          <a:p>
            <a:pPr marL="0" indent="0"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Секрет скажу.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521735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E63A2F8F-15B3-47D8-897A-75BF7F38C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/>
              <a:t>Игрушки-</a:t>
            </a:r>
            <a:r>
              <a:rPr lang="ru-RU" sz="5400" dirty="0" err="1"/>
              <a:t>топатушки</a:t>
            </a:r>
            <a:endParaRPr lang="ru-RU" sz="5400" dirty="0"/>
          </a:p>
        </p:txBody>
      </p:sp>
      <p:pic>
        <p:nvPicPr>
          <p:cNvPr id="8" name="Объект 7" descr="Изображение выглядит как текст, шиферная плитка&#10;&#10;Автоматически созданное описание">
            <a:extLst>
              <a:ext uri="{FF2B5EF4-FFF2-40B4-BE49-F238E27FC236}">
                <a16:creationId xmlns:a16="http://schemas.microsoft.com/office/drawing/2014/main" id="{84D1EBC6-E647-45FF-B3E8-52DAC500BA5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133" y="1494545"/>
            <a:ext cx="4199556" cy="406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Объект 9" descr="Изображение выглядит как человек, пол, внутренний&#10;&#10;Автоматически созданное описание">
            <a:extLst>
              <a:ext uri="{FF2B5EF4-FFF2-40B4-BE49-F238E27FC236}">
                <a16:creationId xmlns:a16="http://schemas.microsoft.com/office/drawing/2014/main" id="{334BF998-253B-448F-B28D-A59057B6955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312" y="1607862"/>
            <a:ext cx="4199556" cy="3149667"/>
          </a:xfrm>
        </p:spPr>
      </p:pic>
      <p:pic>
        <p:nvPicPr>
          <p:cNvPr id="12" name="Рисунок 11" descr="Изображение выглядит как человек, внутренний&#10;&#10;Автоматически созданное описание">
            <a:extLst>
              <a:ext uri="{FF2B5EF4-FFF2-40B4-BE49-F238E27FC236}">
                <a16:creationId xmlns:a16="http://schemas.microsoft.com/office/drawing/2014/main" id="{70CC01EA-55EA-46A9-909A-781AD108B11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87" b="21410"/>
          <a:stretch/>
        </p:blipFill>
        <p:spPr>
          <a:xfrm>
            <a:off x="3936724" y="5088142"/>
            <a:ext cx="4819650" cy="1550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9671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0BC765-E274-4472-9125-F1B50C29A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err="1"/>
              <a:t>Варежковые</a:t>
            </a:r>
            <a:r>
              <a:rPr lang="ru-RU" sz="5400" dirty="0"/>
              <a:t> куклы</a:t>
            </a:r>
          </a:p>
        </p:txBody>
      </p:sp>
      <p:pic>
        <p:nvPicPr>
          <p:cNvPr id="6" name="Объект 5" descr="Изображение выглядит как внутренний, кукла&#10;&#10;Автоматически созданное описание">
            <a:extLst>
              <a:ext uri="{FF2B5EF4-FFF2-40B4-BE49-F238E27FC236}">
                <a16:creationId xmlns:a16="http://schemas.microsoft.com/office/drawing/2014/main" id="{D88D16A8-BBA1-407D-8594-293F60E5420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387" y="1506978"/>
            <a:ext cx="4125057" cy="3093793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8B3830A9-0860-49A4-91D1-E5252C31AC5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472"/>
          <a:stretch/>
        </p:blipFill>
        <p:spPr>
          <a:xfrm>
            <a:off x="948388" y="4804966"/>
            <a:ext cx="4270802" cy="1742347"/>
          </a:xfrm>
        </p:spPr>
      </p:pic>
      <p:pic>
        <p:nvPicPr>
          <p:cNvPr id="10" name="Рисунок 9" descr="Изображение выглядит как внутренний, украшен&#10;&#10;Автоматически созданное описание">
            <a:extLst>
              <a:ext uri="{FF2B5EF4-FFF2-40B4-BE49-F238E27FC236}">
                <a16:creationId xmlns:a16="http://schemas.microsoft.com/office/drawing/2014/main" id="{6CB44180-6163-4662-8550-9B996C0BF2E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84" b="25797"/>
          <a:stretch/>
        </p:blipFill>
        <p:spPr>
          <a:xfrm>
            <a:off x="5951436" y="1552132"/>
            <a:ext cx="2506764" cy="2523179"/>
          </a:xfrm>
          <a:prstGeom prst="rect">
            <a:avLst/>
          </a:prstGeom>
        </p:spPr>
      </p:pic>
      <p:pic>
        <p:nvPicPr>
          <p:cNvPr id="14" name="Рисунок 13" descr="Изображение выглядит как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id="{60EFE59F-BF6A-4432-9D07-E4B6C9B63D1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51" t="38727" b="22293"/>
          <a:stretch/>
        </p:blipFill>
        <p:spPr>
          <a:xfrm>
            <a:off x="5530097" y="4386470"/>
            <a:ext cx="3246598" cy="2267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0088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69C0EA-A7DC-4837-9C54-AE947B803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Куклы Би-ба-</a:t>
            </a:r>
            <a:r>
              <a:rPr lang="ru-RU" dirty="0" err="1"/>
              <a:t>бо</a:t>
            </a:r>
            <a:endParaRPr lang="ru-RU" dirty="0"/>
          </a:p>
        </p:txBody>
      </p:sp>
      <p:pic>
        <p:nvPicPr>
          <p:cNvPr id="5" name="Объект 4" descr="Изображение выглядит как внутренний, кукла, игрушка, в позе&#10;&#10;Автоматически созданное описание">
            <a:extLst>
              <a:ext uri="{FF2B5EF4-FFF2-40B4-BE49-F238E27FC236}">
                <a16:creationId xmlns:a16="http://schemas.microsoft.com/office/drawing/2014/main" id="{7EB6DF46-BDEE-42CE-9DC5-4119233612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45"/>
          <a:stretch/>
        </p:blipFill>
        <p:spPr>
          <a:xfrm>
            <a:off x="1153481" y="1690688"/>
            <a:ext cx="6921407" cy="4802186"/>
          </a:xfrm>
        </p:spPr>
      </p:pic>
    </p:spTree>
    <p:extLst>
      <p:ext uri="{BB962C8B-B14F-4D97-AF65-F5344CB8AC3E}">
        <p14:creationId xmlns:p14="http://schemas.microsoft.com/office/powerpoint/2010/main" val="30141790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50350A-AFBF-47B5-A5D2-47E1F43D1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Куклы </a:t>
            </a:r>
            <a:r>
              <a:rPr lang="ru-RU" dirty="0" err="1"/>
              <a:t>Прыгунки</a:t>
            </a:r>
            <a:endParaRPr lang="ru-RU" dirty="0"/>
          </a:p>
        </p:txBody>
      </p:sp>
      <p:pic>
        <p:nvPicPr>
          <p:cNvPr id="9" name="Объект 8" descr="Изображение выглядит как текст, в позе&#10;&#10;Автоматически созданное описание">
            <a:extLst>
              <a:ext uri="{FF2B5EF4-FFF2-40B4-BE49-F238E27FC236}">
                <a16:creationId xmlns:a16="http://schemas.microsoft.com/office/drawing/2014/main" id="{41F4204B-DC92-47C2-9164-8308C5D92D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758" y="1456914"/>
            <a:ext cx="4427238" cy="5165111"/>
          </a:xfrm>
        </p:spPr>
      </p:pic>
    </p:spTree>
    <p:extLst>
      <p:ext uri="{BB962C8B-B14F-4D97-AF65-F5344CB8AC3E}">
        <p14:creationId xmlns:p14="http://schemas.microsoft.com/office/powerpoint/2010/main" val="26723817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9EFB9D-A5D3-4E33-AF01-9D9202672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Куклы Марионетки</a:t>
            </a:r>
          </a:p>
        </p:txBody>
      </p:sp>
      <p:pic>
        <p:nvPicPr>
          <p:cNvPr id="5" name="Объект 4" descr="Изображение выглядит как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id="{1A1038CA-11B6-4AE5-B9DA-EC272B62AA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61" r="33449" b="71728"/>
          <a:stretch/>
        </p:blipFill>
        <p:spPr>
          <a:xfrm>
            <a:off x="1014619" y="1615683"/>
            <a:ext cx="4763328" cy="2495007"/>
          </a:xfrm>
        </p:spPr>
      </p:pic>
      <p:pic>
        <p:nvPicPr>
          <p:cNvPr id="7" name="Рисунок 6" descr="Изображение выглядит как текст, девочка, маленький&#10;&#10;Автоматически созданное описание">
            <a:extLst>
              <a:ext uri="{FF2B5EF4-FFF2-40B4-BE49-F238E27FC236}">
                <a16:creationId xmlns:a16="http://schemas.microsoft.com/office/drawing/2014/main" id="{2CC70A65-57C4-42A3-B7E4-9E0BDB47BC9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96" r="31628" b="14017"/>
          <a:stretch/>
        </p:blipFill>
        <p:spPr>
          <a:xfrm>
            <a:off x="5777947" y="1632761"/>
            <a:ext cx="2637184" cy="4982796"/>
          </a:xfrm>
          <a:prstGeom prst="rect">
            <a:avLst/>
          </a:prstGeom>
        </p:spPr>
      </p:pic>
      <p:pic>
        <p:nvPicPr>
          <p:cNvPr id="9" name="Рисунок 8" descr="Изображение выглядит как пол, цветной&#10;&#10;Автоматически созданное описание">
            <a:extLst>
              <a:ext uri="{FF2B5EF4-FFF2-40B4-BE49-F238E27FC236}">
                <a16:creationId xmlns:a16="http://schemas.microsoft.com/office/drawing/2014/main" id="{C571540E-F33A-40D4-905C-777B65BE73B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97" b="7710"/>
          <a:stretch/>
        </p:blipFill>
        <p:spPr>
          <a:xfrm>
            <a:off x="1769166" y="4120549"/>
            <a:ext cx="3193775" cy="2495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5581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254647-C9B0-4138-B0B0-B78420E1F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Платковые куклы</a:t>
            </a:r>
          </a:p>
        </p:txBody>
      </p:sp>
      <p:pic>
        <p:nvPicPr>
          <p:cNvPr id="7" name="Объект 6" descr="Изображение выглядит как внутренний, игрушка, кукла, украшен&#10;&#10;Автоматически созданное описание">
            <a:extLst>
              <a:ext uri="{FF2B5EF4-FFF2-40B4-BE49-F238E27FC236}">
                <a16:creationId xmlns:a16="http://schemas.microsoft.com/office/drawing/2014/main" id="{45A46979-ACAA-4CA2-8D55-34E849E21BA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367" y="1531513"/>
            <a:ext cx="3752695" cy="2804513"/>
          </a:xfrm>
        </p:spPr>
      </p:pic>
      <p:pic>
        <p:nvPicPr>
          <p:cNvPr id="9" name="Объект 8" descr="Изображение выглядит как внутренний&#10;&#10;Автоматически созданное описание">
            <a:extLst>
              <a:ext uri="{FF2B5EF4-FFF2-40B4-BE49-F238E27FC236}">
                <a16:creationId xmlns:a16="http://schemas.microsoft.com/office/drawing/2014/main" id="{A727E871-7567-4CDF-9BD6-E6BA3D7A2BA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62" b="12265"/>
          <a:stretch/>
        </p:blipFill>
        <p:spPr>
          <a:xfrm>
            <a:off x="5215700" y="1808676"/>
            <a:ext cx="3403204" cy="4802185"/>
          </a:xfrm>
        </p:spPr>
      </p:pic>
      <p:pic>
        <p:nvPicPr>
          <p:cNvPr id="11" name="Рисунок 10" descr="Изображение выглядит как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id="{710C2A11-ABF5-42BD-B3F4-9C2A2A496F1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79" t="27507" r="29978" b="29642"/>
          <a:stretch/>
        </p:blipFill>
        <p:spPr>
          <a:xfrm>
            <a:off x="1101367" y="4461302"/>
            <a:ext cx="3603368" cy="2282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510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9BEDE6-C969-4DDA-A4B7-3D79A523A9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Ростовые куклы</a:t>
            </a:r>
          </a:p>
        </p:txBody>
      </p:sp>
      <p:pic>
        <p:nvPicPr>
          <p:cNvPr id="7" name="Объект 6" descr="Изображение выглядит как человек, ребенок, внутренний, пол&#10;&#10;Автоматически созданное описание">
            <a:extLst>
              <a:ext uri="{FF2B5EF4-FFF2-40B4-BE49-F238E27FC236}">
                <a16:creationId xmlns:a16="http://schemas.microsoft.com/office/drawing/2014/main" id="{5A5E2A93-212F-4C5E-B078-D19F40DF45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61"/>
          <a:stretch/>
        </p:blipFill>
        <p:spPr>
          <a:xfrm>
            <a:off x="1451424" y="1576286"/>
            <a:ext cx="6241152" cy="4916588"/>
          </a:xfrm>
        </p:spPr>
      </p:pic>
    </p:spTree>
    <p:extLst>
      <p:ext uri="{BB962C8B-B14F-4D97-AF65-F5344CB8AC3E}">
        <p14:creationId xmlns:p14="http://schemas.microsoft.com/office/powerpoint/2010/main" val="26203555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E483DC-FE5F-40E2-BF98-9004B9D0B7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7565" y="2716696"/>
            <a:ext cx="6785113" cy="3339547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</a:t>
            </a:r>
            <a:br>
              <a:rPr lang="ru-RU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креативного мышления </a:t>
            </a:r>
            <a:br>
              <a:rPr lang="ru-RU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детей дошкольного возраста средствами </a:t>
            </a:r>
            <a:br>
              <a:rPr lang="ru-RU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театрализованной деятельности.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7F93EE9-506F-4E4B-8C27-A2001EA24F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2488" y="801756"/>
            <a:ext cx="4957164" cy="1199321"/>
          </a:xfrm>
        </p:spPr>
        <p:txBody>
          <a:bodyPr>
            <a:normAutofit/>
          </a:bodyPr>
          <a:lstStyle/>
          <a:p>
            <a:r>
              <a:rPr lang="ru-RU" dirty="0"/>
              <a:t>Муниципальное бюджетное дошкольное образовательное учреждение-детский сад № 536</a:t>
            </a:r>
          </a:p>
        </p:txBody>
      </p:sp>
    </p:spTree>
    <p:extLst>
      <p:ext uri="{BB962C8B-B14F-4D97-AF65-F5344CB8AC3E}">
        <p14:creationId xmlns:p14="http://schemas.microsoft.com/office/powerpoint/2010/main" val="8376536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884B5D-2F05-4014-98C7-F51F55C86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365126"/>
            <a:ext cx="8170793" cy="2351570"/>
          </a:xfrm>
        </p:spPr>
        <p:txBody>
          <a:bodyPr>
            <a:normAutofit fontScale="90000"/>
          </a:bodyPr>
          <a:lstStyle/>
          <a:p>
            <a:r>
              <a:rPr lang="ru-RU" sz="4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Креативность – </a:t>
            </a:r>
            <a:br>
              <a:rPr lang="ru-RU" sz="4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4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это процесс воплощения новых творческих идей в реальность. </a:t>
            </a:r>
            <a:br>
              <a:rPr lang="ru-RU" sz="6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575CF94-03DF-4059-9EAB-787AD437D2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623930"/>
            <a:ext cx="7886700" cy="3553033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Креативность характеризуется способностью воспринимать мир по-новому, находить скрытые закономерности, устанавливать связи между, казалось бы, не связанными явлениями и генерировать решения. </a:t>
            </a:r>
          </a:p>
          <a:p>
            <a:pPr algn="ctr"/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Креативность включает в себя два процесса: мышление, а затем производство.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32373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41EF3B-A5D4-4632-BF1A-6A0A1FE7D5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416" y="365126"/>
            <a:ext cx="7494933" cy="1325563"/>
          </a:xfrm>
        </p:spPr>
        <p:txBody>
          <a:bodyPr>
            <a:normAutofit/>
          </a:bodyPr>
          <a:lstStyle/>
          <a:p>
            <a:r>
              <a:rPr lang="ru-RU" sz="4400" dirty="0"/>
              <a:t>Развитие </a:t>
            </a:r>
            <a:br>
              <a:rPr lang="ru-RU" sz="4400" dirty="0"/>
            </a:br>
            <a:r>
              <a:rPr lang="ru-RU" sz="4400" dirty="0"/>
              <a:t>креативного мышления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2DF307D-0553-4E8B-9BE6-FD3B4BAA8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0416" y="2014329"/>
            <a:ext cx="7494934" cy="4162633"/>
          </a:xfrm>
        </p:spPr>
        <p:txBody>
          <a:bodyPr/>
          <a:lstStyle/>
          <a:p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Настройте себя на позитив</a:t>
            </a:r>
            <a:endParaRPr lang="ru-RU" sz="2800" dirty="0">
              <a:solidFill>
                <a:schemeClr val="accent6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Тренируйтесь с помощью ассоциаций</a:t>
            </a:r>
            <a:endParaRPr lang="ru-RU" sz="2800" dirty="0">
              <a:solidFill>
                <a:schemeClr val="accent6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Представьте себя на месте другого человека</a:t>
            </a:r>
            <a:endParaRPr lang="ru-RU" sz="2800" dirty="0">
              <a:solidFill>
                <a:schemeClr val="accent6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Начните пользоваться второй рукой</a:t>
            </a:r>
          </a:p>
          <a:p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Найдите новое применение старым вещам</a:t>
            </a:r>
          </a:p>
          <a:p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Старайтесь получать новые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знания и впечатления</a:t>
            </a:r>
          </a:p>
          <a:p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Смена обстановки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93810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D02AB4-ED25-46D8-96BF-F936294BD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 anchor="ctr">
            <a:normAutofit/>
          </a:bodyPr>
          <a:lstStyle/>
          <a:p>
            <a:r>
              <a:rPr lang="ru-RU" sz="4400" dirty="0">
                <a:effectLst/>
              </a:rPr>
              <a:t>Анна Иосифовна Буренина</a:t>
            </a:r>
            <a:endParaRPr lang="ru-RU" sz="4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3239275-3256-4C5D-89E1-41A1931B22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1061" y="1825624"/>
            <a:ext cx="4143789" cy="4667249"/>
          </a:xfrm>
        </p:spPr>
        <p:txBody>
          <a:bodyPr>
            <a:normAutofit/>
          </a:bodyPr>
          <a:lstStyle/>
          <a:p>
            <a:r>
              <a:rPr lang="ru-RU" sz="2200" dirty="0">
                <a:effectLst/>
              </a:rPr>
              <a:t>что театрализованную деятельность можно рассматривать как моделирование жизненного опыта людей, как мощный психотренинг, развивающий его участников целостно: эмоционально, интеллектуально, духовно и физически. Именно в условиях игры тренируется способность взаимодействовать с людьми, находить выход в различных ситуациях, умение делать выбор. </a:t>
            </a:r>
            <a:endParaRPr lang="ru-RU" sz="2200" dirty="0"/>
          </a:p>
        </p:txBody>
      </p:sp>
      <p:pic>
        <p:nvPicPr>
          <p:cNvPr id="6" name="Объект 5" descr="Изображение выглядит как текст,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CDFBEE12-D486-4D45-9A3B-3375868C7F1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367" b="1"/>
          <a:stretch/>
        </p:blipFill>
        <p:spPr>
          <a:xfrm>
            <a:off x="4629150" y="1825624"/>
            <a:ext cx="3886200" cy="4351338"/>
          </a:xfrm>
          <a:noFill/>
        </p:spPr>
      </p:pic>
    </p:spTree>
    <p:extLst>
      <p:ext uri="{BB962C8B-B14F-4D97-AF65-F5344CB8AC3E}">
        <p14:creationId xmlns:p14="http://schemas.microsoft.com/office/powerpoint/2010/main" val="1646533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F6019D00-CE63-8D88-8F50-9978BECFC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365126"/>
            <a:ext cx="7600950" cy="1325563"/>
          </a:xfrm>
        </p:spPr>
        <p:txBody>
          <a:bodyPr anchor="ctr">
            <a:normAutofit/>
          </a:bodyPr>
          <a:lstStyle/>
          <a:p>
            <a:r>
              <a:rPr lang="ru-RU" sz="5100" dirty="0"/>
              <a:t>Театрализованные центры</a:t>
            </a:r>
            <a:endParaRPr lang="en-US" sz="5100" dirty="0"/>
          </a:p>
        </p:txBody>
      </p:sp>
      <p:pic>
        <p:nvPicPr>
          <p:cNvPr id="5" name="Объект 4" descr="Изображение выглядит как текст, внутренний, цветной, полка&#10;&#10;Автоматически созданное описание">
            <a:extLst>
              <a:ext uri="{FF2B5EF4-FFF2-40B4-BE49-F238E27FC236}">
                <a16:creationId xmlns:a16="http://schemas.microsoft.com/office/drawing/2014/main" id="{2FD89ADE-9497-4E6B-8662-67E2C77111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22" r="1" b="15215"/>
          <a:stretch/>
        </p:blipFill>
        <p:spPr>
          <a:xfrm>
            <a:off x="628650" y="1825625"/>
            <a:ext cx="7886700" cy="4351338"/>
          </a:xfrm>
          <a:noFill/>
        </p:spPr>
      </p:pic>
    </p:spTree>
    <p:extLst>
      <p:ext uri="{BB962C8B-B14F-4D97-AF65-F5344CB8AC3E}">
        <p14:creationId xmlns:p14="http://schemas.microsoft.com/office/powerpoint/2010/main" val="8660705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A5C511FA-D508-3AC4-4C0A-E0E8E7FD0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877" y="365126"/>
            <a:ext cx="8123583" cy="1325563"/>
          </a:xfrm>
        </p:spPr>
        <p:txBody>
          <a:bodyPr>
            <a:normAutofit/>
          </a:bodyPr>
          <a:lstStyle/>
          <a:p>
            <a:r>
              <a:rPr lang="ru-RU" sz="4400" dirty="0"/>
              <a:t>Майя Ивановна Родина</a:t>
            </a:r>
            <a:endParaRPr lang="en-US" sz="4400" dirty="0"/>
          </a:p>
        </p:txBody>
      </p:sp>
      <p:pic>
        <p:nvPicPr>
          <p:cNvPr id="5" name="Объект 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448A3952-FD3B-4972-9D46-EA06D02886C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238" y="1539208"/>
            <a:ext cx="3357988" cy="4859207"/>
          </a:xfrm>
        </p:spPr>
      </p:pic>
      <p:pic>
        <p:nvPicPr>
          <p:cNvPr id="7" name="Объект 6" descr="Изображение выглядит как одежда,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A16A1793-4080-4481-ACE9-3C03E9F248D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328" y="1539208"/>
            <a:ext cx="3169434" cy="4763455"/>
          </a:xfrm>
        </p:spPr>
      </p:pic>
    </p:spTree>
    <p:extLst>
      <p:ext uri="{BB962C8B-B14F-4D97-AF65-F5344CB8AC3E}">
        <p14:creationId xmlns:p14="http://schemas.microsoft.com/office/powerpoint/2010/main" val="28614278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2D991FE4-0E2B-36D1-02A2-2E36F1D7F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365126"/>
            <a:ext cx="8316567" cy="1325563"/>
          </a:xfrm>
        </p:spPr>
        <p:txBody>
          <a:bodyPr/>
          <a:lstStyle/>
          <a:p>
            <a:r>
              <a:rPr lang="ru-RU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«Давай познакомимся» </a:t>
            </a:r>
            <a:b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Тренинговое развитие и коррекция эмоционального мира дошкольников 4-6 лет, автор составитель Ирина Александровна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Пазухина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dirty="0"/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BEE97F16-007E-97E0-D622-D2B36FEDA8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73217" y="1974573"/>
            <a:ext cx="4142133" cy="4202389"/>
          </a:xfrm>
        </p:spPr>
        <p:txBody>
          <a:bodyPr>
            <a:normAutofit/>
          </a:bodyPr>
          <a:lstStyle/>
          <a:p>
            <a:pPr algn="ctr"/>
            <a:r>
              <a:rPr lang="ru-RU" sz="2400" b="1" i="0" dirty="0">
                <a:solidFill>
                  <a:schemeClr val="accent6">
                    <a:lumMod val="50000"/>
                  </a:schemeClr>
                </a:solidFill>
                <a:effectLst/>
                <a:latin typeface="PF Regal Text Pro RegularA"/>
              </a:rPr>
              <a:t>Эмпатия — </a:t>
            </a:r>
          </a:p>
          <a:p>
            <a:pPr marL="0" indent="0" algn="ctr">
              <a:buNone/>
            </a:pPr>
            <a:r>
              <a:rPr lang="ru-RU" sz="2400" b="1" i="0" dirty="0">
                <a:solidFill>
                  <a:schemeClr val="accent6">
                    <a:lumMod val="50000"/>
                  </a:schemeClr>
                </a:solidFill>
                <a:effectLst/>
                <a:latin typeface="PF Regal Text Pro RegularA"/>
              </a:rPr>
              <a:t>это осознанное сопереживание эмоциональному состоянию других людей, способность распознать, что они чувствуют, и выразить сострадание. </a:t>
            </a:r>
            <a:endParaRPr lang="en-US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3E046D3B-E215-4063-97B6-3E37C266F00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19" b="5211"/>
          <a:stretch/>
        </p:blipFill>
        <p:spPr bwMode="auto">
          <a:xfrm>
            <a:off x="893694" y="1974573"/>
            <a:ext cx="3333749" cy="4638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73426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 descr="Изображение выглядит как человек, в позе, группа, пол&#10;&#10;Автоматически созданное описание">
            <a:extLst>
              <a:ext uri="{FF2B5EF4-FFF2-40B4-BE49-F238E27FC236}">
                <a16:creationId xmlns:a16="http://schemas.microsoft.com/office/drawing/2014/main" id="{77A44396-48CB-43CE-9A23-E573DC6F07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9143980" cy="6857990"/>
          </a:xfrm>
          <a:noFill/>
        </p:spPr>
      </p:pic>
    </p:spTree>
    <p:extLst>
      <p:ext uri="{BB962C8B-B14F-4D97-AF65-F5344CB8AC3E}">
        <p14:creationId xmlns:p14="http://schemas.microsoft.com/office/powerpoint/2010/main" val="20137920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2F004A-41B2-4668-B2F3-FE44CB05F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/>
              <a:t>Настольные куклы</a:t>
            </a:r>
          </a:p>
        </p:txBody>
      </p:sp>
      <p:pic>
        <p:nvPicPr>
          <p:cNvPr id="5" name="Объект 4" descr="Изображение выглядит как текст, внутренний&#10;&#10;Автоматически созданное описание">
            <a:extLst>
              <a:ext uri="{FF2B5EF4-FFF2-40B4-BE49-F238E27FC236}">
                <a16:creationId xmlns:a16="http://schemas.microsoft.com/office/drawing/2014/main" id="{42C4DF62-C789-440A-AF04-E3C807D915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817" y="1460490"/>
            <a:ext cx="6798365" cy="5032384"/>
          </a:xfrm>
        </p:spPr>
      </p:pic>
    </p:spTree>
    <p:extLst>
      <p:ext uri="{BB962C8B-B14F-4D97-AF65-F5344CB8AC3E}">
        <p14:creationId xmlns:p14="http://schemas.microsoft.com/office/powerpoint/2010/main" val="1722530529"/>
      </p:ext>
    </p:extLst>
  </p:cSld>
  <p:clrMapOvr>
    <a:masterClrMapping/>
  </p:clrMapOvr>
</p:sld>
</file>

<file path=ppt/theme/theme1.xml><?xml version="1.0" encoding="utf-8"?>
<a:theme xmlns:a="http://schemas.openxmlformats.org/drawingml/2006/main" name="мельпом3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мельпом2.potx" id="{034D025E-A2EB-4906-80B8-77046A337957}" vid="{69195ACF-DD64-4CC4-A416-FC3D9DCFBFB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мельпом3</Template>
  <TotalTime>159</TotalTime>
  <Words>292</Words>
  <Application>Microsoft Office PowerPoint</Application>
  <PresentationFormat>Экран (4:3)</PresentationFormat>
  <Paragraphs>42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PF Regal Text Pro RegularA</vt:lpstr>
      <vt:lpstr>Theater</vt:lpstr>
      <vt:lpstr>Times New Roman</vt:lpstr>
      <vt:lpstr>мельпом3</vt:lpstr>
      <vt:lpstr>Развитие  креативного мышления  детей дошкольного возраста средствами  театрализованной деятельности.</vt:lpstr>
      <vt:lpstr>Креативность –  это процесс воплощения новых творческих идей в реальность.  </vt:lpstr>
      <vt:lpstr>Развитие  креативного мышления</vt:lpstr>
      <vt:lpstr>Анна Иосифовна Буренина</vt:lpstr>
      <vt:lpstr>Театрализованные центры</vt:lpstr>
      <vt:lpstr>Майя Ивановна Родина</vt:lpstr>
      <vt:lpstr>«Давай познакомимся»  Тренинговое развитие и коррекция эмоционального мира дошкольников 4-6 лет, автор составитель Ирина Александровна Пазухина.</vt:lpstr>
      <vt:lpstr>Презентация PowerPoint</vt:lpstr>
      <vt:lpstr>Настольные куклы</vt:lpstr>
      <vt:lpstr>Пальчиковые куклы</vt:lpstr>
      <vt:lpstr>Игрушки-топатушки</vt:lpstr>
      <vt:lpstr>Варежковые куклы</vt:lpstr>
      <vt:lpstr>Куклы Би-ба-бо</vt:lpstr>
      <vt:lpstr>Куклы Прыгунки</vt:lpstr>
      <vt:lpstr>Куклы Марионетки</vt:lpstr>
      <vt:lpstr>Платковые куклы</vt:lpstr>
      <vt:lpstr>Ростовые куклы</vt:lpstr>
      <vt:lpstr>Развитие  креативного мышления  детей дошкольного возраста средствами  театрализованной деятельности.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деловой</dc:title>
  <dc:creator>Марина</dc:creator>
  <cp:lastModifiedBy>m25360</cp:lastModifiedBy>
  <cp:revision>35</cp:revision>
  <dcterms:created xsi:type="dcterms:W3CDTF">2019-07-28T09:59:28Z</dcterms:created>
  <dcterms:modified xsi:type="dcterms:W3CDTF">2024-07-01T13:49:52Z</dcterms:modified>
</cp:coreProperties>
</file>