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9"/>
  </p:notesMasterIdLst>
  <p:sldIdLst>
    <p:sldId id="279" r:id="rId2"/>
    <p:sldId id="264" r:id="rId3"/>
    <p:sldId id="257" r:id="rId4"/>
    <p:sldId id="258" r:id="rId5"/>
    <p:sldId id="262" r:id="rId6"/>
    <p:sldId id="263" r:id="rId7"/>
    <p:sldId id="260" r:id="rId8"/>
    <p:sldId id="281" r:id="rId9"/>
    <p:sldId id="282" r:id="rId10"/>
    <p:sldId id="283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86" r:id="rId19"/>
    <p:sldId id="287" r:id="rId20"/>
    <p:sldId id="273" r:id="rId21"/>
    <p:sldId id="274" r:id="rId22"/>
    <p:sldId id="284" r:id="rId23"/>
    <p:sldId id="277" r:id="rId24"/>
    <p:sldId id="276" r:id="rId25"/>
    <p:sldId id="278" r:id="rId26"/>
    <p:sldId id="280" r:id="rId27"/>
    <p:sldId id="285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98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187E0-EED6-4987-9B33-4E277836402E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9B072-9BFD-4538-A978-5E5C4B0A78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763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D0B86-421F-45D2-A06C-FF3FA3B5B9DF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900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260648"/>
            <a:ext cx="7406640" cy="14721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– ДЕТСКИЙ САД № 536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620137,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г.Екатеринбург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ул.Менделеева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14А, тел./факс (343) 341-77-55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1484784"/>
            <a:ext cx="7200800" cy="4824536"/>
          </a:xfrm>
        </p:spPr>
        <p:txBody>
          <a:bodyPr>
            <a:normAutofit/>
          </a:bodyPr>
          <a:lstStyle/>
          <a:p>
            <a:pPr algn="ctr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Городское методическое объединение</a:t>
            </a:r>
          </a:p>
          <a:p>
            <a:pPr algn="ctr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воспитателей  и специалистов </a:t>
            </a:r>
          </a:p>
          <a:p>
            <a:pPr algn="ctr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дошкольных образовательных организаций </a:t>
            </a:r>
          </a:p>
          <a:p>
            <a:pPr algn="ctr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Екатеринбурга</a:t>
            </a:r>
          </a:p>
          <a:p>
            <a:pPr algn="ctr"/>
            <a:endParaRPr lang="ru-RU" dirty="0"/>
          </a:p>
          <a:p>
            <a:pPr algn="ctr"/>
            <a:r>
              <a:rPr lang="ru-RU" b="1" dirty="0"/>
              <a:t>Тема мероприятия: </a:t>
            </a:r>
          </a:p>
          <a:p>
            <a:pPr algn="ctr"/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«Формирование предпосылок критического мышления детей  дошкольного возраста посредством модульной программы STEM – образование для детей </a:t>
            </a:r>
          </a:p>
          <a:p>
            <a:pPr algn="ctr"/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дошкольного возраста»</a:t>
            </a:r>
          </a:p>
          <a:p>
            <a:pPr algn="ctr"/>
            <a:endParaRPr lang="ru-RU" dirty="0"/>
          </a:p>
        </p:txBody>
      </p:sp>
      <p:pic>
        <p:nvPicPr>
          <p:cNvPr id="4" name="Picture 2" descr="https://www.vippng.com/png/full/194-1946929_administration-clip-art-teacher-owl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969144"/>
            <a:ext cx="2289032" cy="186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805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конструирования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0" y="988434"/>
            <a:ext cx="3503438" cy="30236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099944"/>
            <a:ext cx="3383575" cy="2800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287740"/>
            <a:ext cx="2414587" cy="22367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7546"/>
            <a:ext cx="2959798" cy="22252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798" y="4012061"/>
            <a:ext cx="3608251" cy="2363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153" y="2763875"/>
            <a:ext cx="1692524" cy="1456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31" y="988434"/>
            <a:ext cx="2235169" cy="1710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6432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260648"/>
            <a:ext cx="7776864" cy="6408712"/>
          </a:xfrm>
        </p:spPr>
        <p:txBody>
          <a:bodyPr>
            <a:normAutofit lnSpcReduction="10000"/>
          </a:bodyPr>
          <a:lstStyle/>
          <a:p>
            <a:pPr marL="82296" indent="0" algn="ctr">
              <a:buNone/>
            </a:pPr>
            <a:r>
              <a:rPr lang="ru-RU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Модуль «Экспериментирование с живой и неживой природой»</a:t>
            </a:r>
          </a:p>
          <a:p>
            <a:pPr algn="just"/>
            <a:r>
              <a:rPr lang="ru-RU" sz="2000" dirty="0"/>
              <a:t>– представление педагогического опыта: НОД  экспериментально-исследовательская деятельность «Знакомство со свойствами воздуха и значение его для живых организмов», воспитатель  ВКК  </a:t>
            </a:r>
            <a:r>
              <a:rPr lang="ru-RU" sz="2000" dirty="0" err="1"/>
              <a:t>Свяжина</a:t>
            </a:r>
            <a:r>
              <a:rPr lang="ru-RU" sz="2000" dirty="0"/>
              <a:t> Е.В.  </a:t>
            </a:r>
          </a:p>
          <a:p>
            <a:pPr algn="just"/>
            <a:r>
              <a:rPr lang="ru-RU" sz="2000" dirty="0"/>
              <a:t>- фрагмент НОД второй младшей группы экспериментирование с водой «Маленькие фокусники», воспитатель Стерхова М.С.</a:t>
            </a:r>
          </a:p>
          <a:p>
            <a:pPr algn="just"/>
            <a:r>
              <a:rPr lang="ru-RU" sz="2000" dirty="0"/>
              <a:t>-представление педагогического опыта: </a:t>
            </a:r>
            <a:r>
              <a:rPr lang="ru-RU" sz="2000" b="0" i="0" dirty="0">
                <a:effectLst/>
              </a:rPr>
              <a:t>"STEM-аэробика", как инновационный подход для гармоничного развития детей с ОВЗ старшего дошкольного возраста, инструктор по ФК, ВКК Устьянцева И.Г.</a:t>
            </a:r>
          </a:p>
          <a:p>
            <a:pPr algn="just"/>
            <a:r>
              <a:rPr lang="ru-RU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Модуль «Lego – конструирование»</a:t>
            </a:r>
          </a:p>
          <a:p>
            <a:pPr algn="just"/>
            <a:r>
              <a:rPr lang="ru-RU" sz="2000" dirty="0"/>
              <a:t>- фрагмент НОД первой младшей группы «В гостях у Незнайки», воспитатель 1КК </a:t>
            </a:r>
            <a:r>
              <a:rPr lang="ru-RU" sz="2000" dirty="0" err="1"/>
              <a:t>Сюкова</a:t>
            </a:r>
            <a:r>
              <a:rPr lang="ru-RU" sz="2000" dirty="0"/>
              <a:t> М.Г.;</a:t>
            </a:r>
          </a:p>
          <a:p>
            <a:pPr algn="just"/>
            <a:r>
              <a:rPr lang="ru-RU" sz="2000" dirty="0"/>
              <a:t>- фрагмент НОД второй младшей группы «Приключение в зоопарке», воспитатель Мельникова Е.Д.; </a:t>
            </a:r>
          </a:p>
          <a:p>
            <a:pPr algn="just"/>
            <a:r>
              <a:rPr lang="ru-RU" sz="2000" dirty="0"/>
              <a:t>- фрагмент НОД средней  группы «Домик для зверей», воспитатель 1КК Смирнова И.Л.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8563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57018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Модуль «Экспериментирование с живой и неживой природой»</a:t>
            </a:r>
            <a:br>
              <a:rPr lang="ru-RU" sz="4400" b="1" u="sng" dirty="0">
                <a:solidFill>
                  <a:srgbClr val="C0000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556792"/>
            <a:ext cx="7818072" cy="4691608"/>
          </a:xfrm>
        </p:spPr>
        <p:txBody>
          <a:bodyPr>
            <a:normAutofit/>
          </a:bodyPr>
          <a:lstStyle/>
          <a:p>
            <a:pPr marL="82296" indent="0" algn="just">
              <a:buNone/>
            </a:pPr>
            <a:r>
              <a:rPr lang="ru-RU" sz="2400" b="1" dirty="0"/>
              <a:t>Образовательный модуль позволяет организовать знакомство детей со свойствами  воды, воздуха, объектов неживой и живой природы, оптическими явлениями.</a:t>
            </a:r>
          </a:p>
          <a:p>
            <a:pPr marL="82296" indent="0">
              <a:buNone/>
            </a:pPr>
            <a:endParaRPr lang="ru-RU" sz="2400" dirty="0"/>
          </a:p>
          <a:p>
            <a:pPr marL="82296" indent="0">
              <a:buNone/>
            </a:pPr>
            <a:r>
              <a:rPr lang="ru-RU" sz="2400" b="1" dirty="0">
                <a:solidFill>
                  <a:srgbClr val="C00000"/>
                </a:solidFill>
              </a:rPr>
              <a:t>Цель:</a:t>
            </a:r>
            <a:r>
              <a:rPr lang="ru-RU" sz="2400" dirty="0"/>
              <a:t> способствовать развитию у детей познавательной  активности, любознательности, стремления к  самостоятельному познанию, размышлению и развитию критического мышления.</a:t>
            </a:r>
          </a:p>
          <a:p>
            <a:pPr marL="82296" indent="0">
              <a:buNone/>
            </a:pP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022" y="4725144"/>
            <a:ext cx="2760817" cy="194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5164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19271" y="227063"/>
            <a:ext cx="2725420" cy="1254760"/>
            <a:chOff x="3319271" y="227063"/>
            <a:chExt cx="2725420" cy="12547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36035" y="303288"/>
              <a:ext cx="2511552" cy="94029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19271" y="227063"/>
              <a:ext cx="2724912" cy="125426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83279" y="330707"/>
              <a:ext cx="2421636" cy="85039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383279" y="330707"/>
              <a:ext cx="2421890" cy="850900"/>
            </a:xfrm>
            <a:custGeom>
              <a:avLst/>
              <a:gdLst/>
              <a:ahLst/>
              <a:cxnLst/>
              <a:rect l="l" t="t" r="r" b="b"/>
              <a:pathLst>
                <a:path w="2421890" h="850900">
                  <a:moveTo>
                    <a:pt x="0" y="141732"/>
                  </a:moveTo>
                  <a:lnTo>
                    <a:pt x="7229" y="96950"/>
                  </a:lnTo>
                  <a:lnTo>
                    <a:pt x="27358" y="58046"/>
                  </a:lnTo>
                  <a:lnTo>
                    <a:pt x="58046" y="27358"/>
                  </a:lnTo>
                  <a:lnTo>
                    <a:pt x="96950" y="7229"/>
                  </a:lnTo>
                  <a:lnTo>
                    <a:pt x="141732" y="0"/>
                  </a:lnTo>
                  <a:lnTo>
                    <a:pt x="2279904" y="0"/>
                  </a:lnTo>
                  <a:lnTo>
                    <a:pt x="2324685" y="7229"/>
                  </a:lnTo>
                  <a:lnTo>
                    <a:pt x="2363589" y="27358"/>
                  </a:lnTo>
                  <a:lnTo>
                    <a:pt x="2394277" y="58046"/>
                  </a:lnTo>
                  <a:lnTo>
                    <a:pt x="2414406" y="96950"/>
                  </a:lnTo>
                  <a:lnTo>
                    <a:pt x="2421636" y="141732"/>
                  </a:lnTo>
                  <a:lnTo>
                    <a:pt x="2421636" y="708660"/>
                  </a:lnTo>
                  <a:lnTo>
                    <a:pt x="2414406" y="753441"/>
                  </a:lnTo>
                  <a:lnTo>
                    <a:pt x="2394277" y="792345"/>
                  </a:lnTo>
                  <a:lnTo>
                    <a:pt x="2363589" y="823033"/>
                  </a:lnTo>
                  <a:lnTo>
                    <a:pt x="2324685" y="843162"/>
                  </a:lnTo>
                  <a:lnTo>
                    <a:pt x="2279904" y="850392"/>
                  </a:lnTo>
                  <a:lnTo>
                    <a:pt x="141732" y="850392"/>
                  </a:lnTo>
                  <a:lnTo>
                    <a:pt x="96950" y="843162"/>
                  </a:lnTo>
                  <a:lnTo>
                    <a:pt x="58046" y="823033"/>
                  </a:lnTo>
                  <a:lnTo>
                    <a:pt x="27358" y="792345"/>
                  </a:lnTo>
                  <a:lnTo>
                    <a:pt x="7229" y="753441"/>
                  </a:lnTo>
                  <a:lnTo>
                    <a:pt x="0" y="708660"/>
                  </a:lnTo>
                  <a:lnTo>
                    <a:pt x="0" y="141732"/>
                  </a:lnTo>
                  <a:close/>
                </a:path>
              </a:pathLst>
            </a:custGeom>
            <a:ln w="9144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685413" y="316738"/>
            <a:ext cx="199707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120" dirty="0">
                <a:solidFill>
                  <a:srgbClr val="C00000"/>
                </a:solidFill>
                <a:latin typeface="Trebuchet MS"/>
                <a:cs typeface="Trebuchet MS"/>
              </a:rPr>
              <a:t>З</a:t>
            </a:r>
            <a:r>
              <a:rPr sz="4400" spc="130" dirty="0">
                <a:solidFill>
                  <a:srgbClr val="C00000"/>
                </a:solidFill>
                <a:latin typeface="Trebuchet MS"/>
                <a:cs typeface="Trebuchet MS"/>
              </a:rPr>
              <a:t>а</a:t>
            </a:r>
            <a:r>
              <a:rPr sz="4400" spc="-240" dirty="0">
                <a:solidFill>
                  <a:srgbClr val="C00000"/>
                </a:solidFill>
                <a:latin typeface="Trebuchet MS"/>
                <a:cs typeface="Trebuchet MS"/>
              </a:rPr>
              <a:t>дачи</a:t>
            </a:r>
            <a:r>
              <a:rPr sz="4400" spc="-450" dirty="0">
                <a:solidFill>
                  <a:srgbClr val="C00000"/>
                </a:solidFill>
                <a:latin typeface="Trebuchet MS"/>
                <a:cs typeface="Trebuchet MS"/>
              </a:rPr>
              <a:t>:</a:t>
            </a:r>
            <a:endParaRPr sz="4400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85572" y="1684020"/>
            <a:ext cx="2781300" cy="4465320"/>
            <a:chOff x="385572" y="1684020"/>
            <a:chExt cx="2781300" cy="446532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5572" y="1684020"/>
              <a:ext cx="2781300" cy="446532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8056" y="1807464"/>
              <a:ext cx="2656332" cy="428548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2816" y="1711452"/>
              <a:ext cx="2691384" cy="437540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32816" y="1711452"/>
              <a:ext cx="2691765" cy="4375785"/>
            </a:xfrm>
            <a:custGeom>
              <a:avLst/>
              <a:gdLst/>
              <a:ahLst/>
              <a:cxnLst/>
              <a:rect l="l" t="t" r="r" b="b"/>
              <a:pathLst>
                <a:path w="2691765" h="4375785">
                  <a:moveTo>
                    <a:pt x="0" y="198247"/>
                  </a:moveTo>
                  <a:lnTo>
                    <a:pt x="5234" y="152795"/>
                  </a:lnTo>
                  <a:lnTo>
                    <a:pt x="20144" y="111069"/>
                  </a:lnTo>
                  <a:lnTo>
                    <a:pt x="43541" y="74259"/>
                  </a:lnTo>
                  <a:lnTo>
                    <a:pt x="74234" y="43557"/>
                  </a:lnTo>
                  <a:lnTo>
                    <a:pt x="111034" y="20152"/>
                  </a:lnTo>
                  <a:lnTo>
                    <a:pt x="152751" y="5236"/>
                  </a:lnTo>
                  <a:lnTo>
                    <a:pt x="198196" y="0"/>
                  </a:lnTo>
                  <a:lnTo>
                    <a:pt x="2493137" y="0"/>
                  </a:lnTo>
                  <a:lnTo>
                    <a:pt x="2538588" y="5236"/>
                  </a:lnTo>
                  <a:lnTo>
                    <a:pt x="2580314" y="20152"/>
                  </a:lnTo>
                  <a:lnTo>
                    <a:pt x="2617124" y="43557"/>
                  </a:lnTo>
                  <a:lnTo>
                    <a:pt x="2647826" y="74259"/>
                  </a:lnTo>
                  <a:lnTo>
                    <a:pt x="2671231" y="111069"/>
                  </a:lnTo>
                  <a:lnTo>
                    <a:pt x="2686147" y="152795"/>
                  </a:lnTo>
                  <a:lnTo>
                    <a:pt x="2691384" y="198247"/>
                  </a:lnTo>
                  <a:lnTo>
                    <a:pt x="2691384" y="4177207"/>
                  </a:lnTo>
                  <a:lnTo>
                    <a:pt x="2686147" y="4222652"/>
                  </a:lnTo>
                  <a:lnTo>
                    <a:pt x="2671231" y="4264369"/>
                  </a:lnTo>
                  <a:lnTo>
                    <a:pt x="2647826" y="4301169"/>
                  </a:lnTo>
                  <a:lnTo>
                    <a:pt x="2617124" y="4331862"/>
                  </a:lnTo>
                  <a:lnTo>
                    <a:pt x="2580314" y="4355259"/>
                  </a:lnTo>
                  <a:lnTo>
                    <a:pt x="2538588" y="4370169"/>
                  </a:lnTo>
                  <a:lnTo>
                    <a:pt x="2493137" y="4375404"/>
                  </a:lnTo>
                  <a:lnTo>
                    <a:pt x="198196" y="4375404"/>
                  </a:lnTo>
                  <a:lnTo>
                    <a:pt x="152751" y="4370169"/>
                  </a:lnTo>
                  <a:lnTo>
                    <a:pt x="111034" y="4355259"/>
                  </a:lnTo>
                  <a:lnTo>
                    <a:pt x="74234" y="4331862"/>
                  </a:lnTo>
                  <a:lnTo>
                    <a:pt x="43541" y="4301169"/>
                  </a:lnTo>
                  <a:lnTo>
                    <a:pt x="20144" y="4264369"/>
                  </a:lnTo>
                  <a:lnTo>
                    <a:pt x="5234" y="4222652"/>
                  </a:lnTo>
                  <a:lnTo>
                    <a:pt x="0" y="4177207"/>
                  </a:lnTo>
                  <a:lnTo>
                    <a:pt x="0" y="198247"/>
                  </a:lnTo>
                  <a:close/>
                </a:path>
              </a:pathLst>
            </a:custGeom>
            <a:ln w="9144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69468" y="1750739"/>
            <a:ext cx="2418715" cy="1456690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191770">
              <a:lnSpc>
                <a:spcPct val="100000"/>
              </a:lnSpc>
              <a:spcBef>
                <a:spcPts val="1000"/>
              </a:spcBef>
            </a:pPr>
            <a:r>
              <a:rPr sz="1400" u="heavy" spc="-35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b="1" i="1" u="sng" spc="-10" dirty="0">
                <a:solidFill>
                  <a:srgbClr val="FF0000"/>
                </a:solidFill>
                <a:uFill>
                  <a:solidFill>
                    <a:srgbClr val="001F5F"/>
                  </a:solidFill>
                </a:uFill>
                <a:latin typeface="Times New Roman"/>
                <a:cs typeface="Times New Roman"/>
              </a:rPr>
              <a:t>Образовательные</a:t>
            </a:r>
            <a:r>
              <a:rPr sz="1400" b="1" i="1" u="sng" spc="-35" dirty="0">
                <a:solidFill>
                  <a:srgbClr val="FF0000"/>
                </a:solidFill>
                <a:uFill>
                  <a:solidFill>
                    <a:srgbClr val="001F5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b="1" i="1" u="sng" spc="-5" dirty="0">
                <a:solidFill>
                  <a:srgbClr val="FF0000"/>
                </a:solidFill>
                <a:uFill>
                  <a:solidFill>
                    <a:srgbClr val="001F5F"/>
                  </a:solidFill>
                </a:uFill>
                <a:latin typeface="Times New Roman"/>
                <a:cs typeface="Times New Roman"/>
              </a:rPr>
              <a:t>задачи</a:t>
            </a:r>
            <a:endParaRPr sz="1400" u="sng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12700" marR="6350" indent="127635" algn="just">
              <a:lnSpc>
                <a:spcPct val="150000"/>
              </a:lnSpc>
              <a:spcBef>
                <a:spcPts val="45"/>
              </a:spcBef>
              <a:buChar char="-"/>
              <a:tabLst>
                <a:tab pos="328295" algn="l"/>
              </a:tabLst>
            </a:pPr>
            <a:r>
              <a:rPr sz="1200" b="1" spc="-10" dirty="0">
                <a:latin typeface="Times New Roman"/>
                <a:cs typeface="Times New Roman"/>
              </a:rPr>
              <a:t>обогащать </a:t>
            </a:r>
            <a:r>
              <a:rPr sz="1200" b="1" spc="-5" dirty="0">
                <a:latin typeface="Times New Roman"/>
                <a:cs typeface="Times New Roman"/>
              </a:rPr>
              <a:t>знания детей </a:t>
            </a:r>
            <a:r>
              <a:rPr sz="1200" b="1" dirty="0">
                <a:latin typeface="Times New Roman"/>
                <a:cs typeface="Times New Roman"/>
              </a:rPr>
              <a:t>о  </a:t>
            </a:r>
            <a:r>
              <a:rPr sz="1200" b="1" spc="-5" dirty="0">
                <a:latin typeface="Times New Roman"/>
                <a:cs typeface="Times New Roman"/>
              </a:rPr>
              <a:t>живой </a:t>
            </a:r>
            <a:r>
              <a:rPr sz="1200" b="1" dirty="0">
                <a:latin typeface="Times New Roman"/>
                <a:cs typeface="Times New Roman"/>
              </a:rPr>
              <a:t>и </a:t>
            </a:r>
            <a:r>
              <a:rPr sz="1200" b="1" spc="-5" dirty="0">
                <a:latin typeface="Times New Roman"/>
                <a:cs typeface="Times New Roman"/>
              </a:rPr>
              <a:t>неживой </a:t>
            </a:r>
            <a:r>
              <a:rPr sz="1200" b="1" spc="-10" dirty="0">
                <a:latin typeface="Times New Roman"/>
                <a:cs typeface="Times New Roman"/>
              </a:rPr>
              <a:t>природе </a:t>
            </a:r>
            <a:r>
              <a:rPr sz="1200" b="1" spc="-5" dirty="0">
                <a:latin typeface="Times New Roman"/>
                <a:cs typeface="Times New Roman"/>
              </a:rPr>
              <a:t>через  практический</a:t>
            </a:r>
            <a:r>
              <a:rPr sz="1200" b="1" spc="-3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опыт;</a:t>
            </a:r>
            <a:endParaRPr sz="1200" dirty="0">
              <a:latin typeface="Times New Roman"/>
              <a:cs typeface="Times New Roman"/>
            </a:endParaRPr>
          </a:p>
          <a:p>
            <a:pPr marL="238125" indent="-98425" algn="just">
              <a:lnSpc>
                <a:spcPct val="100000"/>
              </a:lnSpc>
              <a:spcBef>
                <a:spcPts val="720"/>
              </a:spcBef>
              <a:buChar char="-"/>
              <a:tabLst>
                <a:tab pos="238760" algn="l"/>
              </a:tabLst>
            </a:pPr>
            <a:r>
              <a:rPr sz="1200" b="1" spc="-10" dirty="0">
                <a:latin typeface="Times New Roman"/>
                <a:cs typeface="Times New Roman"/>
              </a:rPr>
              <a:t>способствовать</a:t>
            </a:r>
            <a:r>
              <a:rPr sz="1200" b="1" spc="60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Times New Roman"/>
                <a:cs typeface="Times New Roman"/>
              </a:rPr>
              <a:t>формированию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69468" y="3182238"/>
            <a:ext cx="2419350" cy="276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985" algn="just">
              <a:lnSpc>
                <a:spcPct val="150000"/>
              </a:lnSpc>
              <a:spcBef>
                <a:spcPts val="100"/>
              </a:spcBef>
            </a:pPr>
            <a:r>
              <a:rPr sz="1200" b="1" spc="-10" dirty="0">
                <a:latin typeface="Times New Roman"/>
                <a:cs typeface="Times New Roman"/>
              </a:rPr>
              <a:t>первоначальной </a:t>
            </a:r>
            <a:r>
              <a:rPr sz="1200" b="1" dirty="0">
                <a:latin typeface="Times New Roman"/>
                <a:cs typeface="Times New Roman"/>
              </a:rPr>
              <a:t>естественной  </a:t>
            </a:r>
            <a:r>
              <a:rPr sz="1200" b="1" spc="-5" dirty="0">
                <a:latin typeface="Times New Roman"/>
                <a:cs typeface="Times New Roman"/>
              </a:rPr>
              <a:t>картины</a:t>
            </a:r>
            <a:r>
              <a:rPr sz="1200" b="1" spc="-4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мира;</a:t>
            </a:r>
            <a:endParaRPr sz="1200" dirty="0">
              <a:latin typeface="Times New Roman"/>
              <a:cs typeface="Times New Roman"/>
            </a:endParaRPr>
          </a:p>
          <a:p>
            <a:pPr marL="12700" marR="5080" indent="127635" algn="just">
              <a:lnSpc>
                <a:spcPct val="150000"/>
              </a:lnSpc>
              <a:buChar char="-"/>
              <a:tabLst>
                <a:tab pos="278130" algn="l"/>
                <a:tab pos="1146175" algn="l"/>
                <a:tab pos="1678305" algn="l"/>
              </a:tabLst>
            </a:pPr>
            <a:r>
              <a:rPr sz="1200" b="1" spc="-10" dirty="0">
                <a:latin typeface="Times New Roman"/>
                <a:cs typeface="Times New Roman"/>
              </a:rPr>
              <a:t>содействовать формированию  </a:t>
            </a:r>
            <a:r>
              <a:rPr sz="1200" b="1" spc="-5" dirty="0">
                <a:latin typeface="Times New Roman"/>
                <a:cs typeface="Times New Roman"/>
              </a:rPr>
              <a:t>представлений </a:t>
            </a:r>
            <a:r>
              <a:rPr sz="1200" b="1" dirty="0">
                <a:latin typeface="Times New Roman"/>
                <a:cs typeface="Times New Roman"/>
              </a:rPr>
              <a:t>о </a:t>
            </a:r>
            <a:r>
              <a:rPr sz="1200" b="1" spc="-5" dirty="0">
                <a:latin typeface="Times New Roman"/>
                <a:cs typeface="Times New Roman"/>
              </a:rPr>
              <a:t>предметах: </a:t>
            </a:r>
            <a:r>
              <a:rPr sz="1200" b="1" dirty="0">
                <a:latin typeface="Times New Roman"/>
                <a:cs typeface="Times New Roman"/>
              </a:rPr>
              <a:t>их  </a:t>
            </a:r>
            <a:r>
              <a:rPr sz="1200" b="1" spc="-10" dirty="0">
                <a:latin typeface="Times New Roman"/>
                <a:cs typeface="Times New Roman"/>
              </a:rPr>
              <a:t>с</a:t>
            </a:r>
            <a:r>
              <a:rPr sz="1200" b="1" spc="-15" dirty="0">
                <a:latin typeface="Times New Roman"/>
                <a:cs typeface="Times New Roman"/>
              </a:rPr>
              <a:t>в</a:t>
            </a:r>
            <a:r>
              <a:rPr sz="1200" b="1" dirty="0">
                <a:latin typeface="Times New Roman"/>
                <a:cs typeface="Times New Roman"/>
              </a:rPr>
              <a:t>ой</a:t>
            </a:r>
            <a:r>
              <a:rPr sz="1200" b="1" spc="-5" dirty="0">
                <a:latin typeface="Times New Roman"/>
                <a:cs typeface="Times New Roman"/>
              </a:rPr>
              <a:t>с</a:t>
            </a:r>
            <a:r>
              <a:rPr sz="1200" b="1" spc="5" dirty="0">
                <a:latin typeface="Times New Roman"/>
                <a:cs typeface="Times New Roman"/>
              </a:rPr>
              <a:t>т</a:t>
            </a:r>
            <a:r>
              <a:rPr sz="1200" b="1" dirty="0">
                <a:latin typeface="Times New Roman"/>
                <a:cs typeface="Times New Roman"/>
              </a:rPr>
              <a:t>вах	и	</a:t>
            </a:r>
            <a:r>
              <a:rPr sz="1200" b="1" spc="-10" dirty="0">
                <a:latin typeface="Times New Roman"/>
                <a:cs typeface="Times New Roman"/>
              </a:rPr>
              <a:t>к</a:t>
            </a:r>
            <a:r>
              <a:rPr sz="1200" b="1" spc="-50" dirty="0">
                <a:latin typeface="Times New Roman"/>
                <a:cs typeface="Times New Roman"/>
              </a:rPr>
              <a:t>а</a:t>
            </a:r>
            <a:r>
              <a:rPr sz="1200" b="1" spc="-10" dirty="0">
                <a:latin typeface="Times New Roman"/>
                <a:cs typeface="Times New Roman"/>
              </a:rPr>
              <a:t>ч</a:t>
            </a:r>
            <a:r>
              <a:rPr sz="1200" b="1" spc="5" dirty="0">
                <a:latin typeface="Times New Roman"/>
                <a:cs typeface="Times New Roman"/>
              </a:rPr>
              <a:t>е</a:t>
            </a:r>
            <a:r>
              <a:rPr sz="1200" b="1" spc="-10" dirty="0">
                <a:latin typeface="Times New Roman"/>
                <a:cs typeface="Times New Roman"/>
              </a:rPr>
              <a:t>с</a:t>
            </a:r>
            <a:r>
              <a:rPr sz="1200" b="1" spc="5" dirty="0">
                <a:latin typeface="Times New Roman"/>
                <a:cs typeface="Times New Roman"/>
              </a:rPr>
              <a:t>т</a:t>
            </a:r>
            <a:r>
              <a:rPr sz="1200" b="1" dirty="0">
                <a:latin typeface="Times New Roman"/>
                <a:cs typeface="Times New Roman"/>
              </a:rPr>
              <a:t>ва</a:t>
            </a:r>
            <a:r>
              <a:rPr sz="1200" b="1" spc="-5" dirty="0">
                <a:latin typeface="Times New Roman"/>
                <a:cs typeface="Times New Roman"/>
              </a:rPr>
              <a:t>х</a:t>
            </a:r>
            <a:r>
              <a:rPr sz="1200" b="1" dirty="0">
                <a:latin typeface="Times New Roman"/>
                <a:cs typeface="Times New Roman"/>
              </a:rPr>
              <a:t>,  </a:t>
            </a:r>
            <a:r>
              <a:rPr sz="1200" b="1" spc="-5" dirty="0">
                <a:latin typeface="Times New Roman"/>
                <a:cs typeface="Times New Roman"/>
              </a:rPr>
              <a:t>способность </a:t>
            </a:r>
            <a:r>
              <a:rPr sz="1200" b="1" dirty="0">
                <a:latin typeface="Times New Roman"/>
                <a:cs typeface="Times New Roman"/>
              </a:rPr>
              <a:t>видеть </a:t>
            </a:r>
            <a:r>
              <a:rPr sz="1200" b="1" spc="-5" dirty="0">
                <a:latin typeface="Times New Roman"/>
                <a:cs typeface="Times New Roman"/>
              </a:rPr>
              <a:t>многообразие  мира </a:t>
            </a:r>
            <a:r>
              <a:rPr sz="1200" b="1" dirty="0">
                <a:latin typeface="Times New Roman"/>
                <a:cs typeface="Times New Roman"/>
              </a:rPr>
              <a:t>в </a:t>
            </a:r>
            <a:r>
              <a:rPr sz="1200" b="1" spc="-5" dirty="0">
                <a:latin typeface="Times New Roman"/>
                <a:cs typeface="Times New Roman"/>
              </a:rPr>
              <a:t>системе</a:t>
            </a:r>
            <a:r>
              <a:rPr sz="1200" b="1" spc="-3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взаимосвязей;</a:t>
            </a:r>
            <a:endParaRPr sz="1200" dirty="0">
              <a:latin typeface="Times New Roman"/>
              <a:cs typeface="Times New Roman"/>
            </a:endParaRPr>
          </a:p>
          <a:p>
            <a:pPr marL="12700" marR="5715" indent="165735" algn="just">
              <a:lnSpc>
                <a:spcPct val="150000"/>
              </a:lnSpc>
              <a:buChar char="-"/>
              <a:tabLst>
                <a:tab pos="296545" algn="l"/>
              </a:tabLst>
            </a:pPr>
            <a:r>
              <a:rPr sz="1200" b="1" spc="-10" dirty="0">
                <a:latin typeface="Times New Roman"/>
                <a:cs typeface="Times New Roman"/>
              </a:rPr>
              <a:t>формирование </a:t>
            </a:r>
            <a:r>
              <a:rPr sz="1200" b="1" spc="-5" dirty="0">
                <a:latin typeface="Times New Roman"/>
                <a:cs typeface="Times New Roman"/>
              </a:rPr>
              <a:t>умения </a:t>
            </a:r>
            <a:r>
              <a:rPr sz="1200" b="1" spc="-10" dirty="0">
                <a:latin typeface="Times New Roman"/>
                <a:cs typeface="Times New Roman"/>
              </a:rPr>
              <a:t>делать  выводы, </a:t>
            </a:r>
            <a:r>
              <a:rPr sz="1200" b="1" spc="-5" dirty="0">
                <a:latin typeface="Times New Roman"/>
                <a:cs typeface="Times New Roman"/>
              </a:rPr>
              <a:t>открытия,</a:t>
            </a:r>
            <a:r>
              <a:rPr sz="1200" b="1" spc="24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сопоставлять</a:t>
            </a:r>
            <a:endParaRPr sz="1200" dirty="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720"/>
              </a:spcBef>
            </a:pPr>
            <a:r>
              <a:rPr sz="1200" b="1" spc="-5" dirty="0">
                <a:latin typeface="Times New Roman"/>
                <a:cs typeface="Times New Roman"/>
              </a:rPr>
              <a:t>факты </a:t>
            </a:r>
            <a:r>
              <a:rPr sz="1200" b="1" dirty="0">
                <a:latin typeface="Times New Roman"/>
                <a:cs typeface="Times New Roman"/>
              </a:rPr>
              <a:t>и </a:t>
            </a:r>
            <a:r>
              <a:rPr sz="1200" b="1" spc="-10" dirty="0">
                <a:latin typeface="Times New Roman"/>
                <a:cs typeface="Times New Roman"/>
              </a:rPr>
              <a:t>выводы </a:t>
            </a:r>
            <a:r>
              <a:rPr sz="1200" b="1" dirty="0">
                <a:latin typeface="Times New Roman"/>
                <a:cs typeface="Times New Roman"/>
              </a:rPr>
              <a:t>из</a:t>
            </a:r>
            <a:r>
              <a:rPr sz="1200" b="1" spc="-5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рассуждений.</a:t>
            </a:r>
            <a:endParaRPr sz="1200" dirty="0">
              <a:latin typeface="Times New Roman"/>
              <a:cs typeface="Times New Roman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162300" y="1930907"/>
            <a:ext cx="2804160" cy="4223385"/>
            <a:chOff x="3162300" y="1930907"/>
            <a:chExt cx="2804160" cy="4223385"/>
          </a:xfrm>
        </p:grpSpPr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62300" y="1930907"/>
              <a:ext cx="2804160" cy="422300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24784" y="2054352"/>
              <a:ext cx="2676144" cy="373684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09544" y="1958339"/>
              <a:ext cx="2714244" cy="413308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209544" y="1958339"/>
              <a:ext cx="2714625" cy="4133215"/>
            </a:xfrm>
            <a:custGeom>
              <a:avLst/>
              <a:gdLst/>
              <a:ahLst/>
              <a:cxnLst/>
              <a:rect l="l" t="t" r="r" b="b"/>
              <a:pathLst>
                <a:path w="2714625" h="4133215">
                  <a:moveTo>
                    <a:pt x="0" y="199898"/>
                  </a:moveTo>
                  <a:lnTo>
                    <a:pt x="5281" y="154075"/>
                  </a:lnTo>
                  <a:lnTo>
                    <a:pt x="20324" y="112004"/>
                  </a:lnTo>
                  <a:lnTo>
                    <a:pt x="43927" y="74887"/>
                  </a:lnTo>
                  <a:lnTo>
                    <a:pt x="74887" y="43927"/>
                  </a:lnTo>
                  <a:lnTo>
                    <a:pt x="112004" y="20324"/>
                  </a:lnTo>
                  <a:lnTo>
                    <a:pt x="154075" y="5281"/>
                  </a:lnTo>
                  <a:lnTo>
                    <a:pt x="199897" y="0"/>
                  </a:lnTo>
                  <a:lnTo>
                    <a:pt x="2514346" y="0"/>
                  </a:lnTo>
                  <a:lnTo>
                    <a:pt x="2560168" y="5281"/>
                  </a:lnTo>
                  <a:lnTo>
                    <a:pt x="2602239" y="20324"/>
                  </a:lnTo>
                  <a:lnTo>
                    <a:pt x="2639356" y="43927"/>
                  </a:lnTo>
                  <a:lnTo>
                    <a:pt x="2670316" y="74887"/>
                  </a:lnTo>
                  <a:lnTo>
                    <a:pt x="2693919" y="112004"/>
                  </a:lnTo>
                  <a:lnTo>
                    <a:pt x="2708962" y="154075"/>
                  </a:lnTo>
                  <a:lnTo>
                    <a:pt x="2714244" y="199898"/>
                  </a:lnTo>
                  <a:lnTo>
                    <a:pt x="2714244" y="3933202"/>
                  </a:lnTo>
                  <a:lnTo>
                    <a:pt x="2708962" y="3979036"/>
                  </a:lnTo>
                  <a:lnTo>
                    <a:pt x="2693919" y="4021110"/>
                  </a:lnTo>
                  <a:lnTo>
                    <a:pt x="2670316" y="4058223"/>
                  </a:lnTo>
                  <a:lnTo>
                    <a:pt x="2639356" y="4089177"/>
                  </a:lnTo>
                  <a:lnTo>
                    <a:pt x="2602239" y="4112772"/>
                  </a:lnTo>
                  <a:lnTo>
                    <a:pt x="2560168" y="4127809"/>
                  </a:lnTo>
                  <a:lnTo>
                    <a:pt x="2514346" y="4133088"/>
                  </a:lnTo>
                  <a:lnTo>
                    <a:pt x="199897" y="4133088"/>
                  </a:lnTo>
                  <a:lnTo>
                    <a:pt x="154075" y="4127809"/>
                  </a:lnTo>
                  <a:lnTo>
                    <a:pt x="112004" y="4112772"/>
                  </a:lnTo>
                  <a:lnTo>
                    <a:pt x="74887" y="4089177"/>
                  </a:lnTo>
                  <a:lnTo>
                    <a:pt x="43927" y="4058223"/>
                  </a:lnTo>
                  <a:lnTo>
                    <a:pt x="20324" y="4021110"/>
                  </a:lnTo>
                  <a:lnTo>
                    <a:pt x="5281" y="3979036"/>
                  </a:lnTo>
                  <a:lnTo>
                    <a:pt x="0" y="3933202"/>
                  </a:lnTo>
                  <a:lnTo>
                    <a:pt x="0" y="199898"/>
                  </a:lnTo>
                  <a:close/>
                </a:path>
              </a:pathLst>
            </a:custGeom>
            <a:ln w="9144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3780790" y="2112645"/>
            <a:ext cx="165798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u="heavy" spc="-35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b="1" i="1" u="sng" spc="-10" dirty="0">
                <a:solidFill>
                  <a:srgbClr val="FF0000"/>
                </a:solidFill>
                <a:uFill>
                  <a:solidFill>
                    <a:srgbClr val="001F5F"/>
                  </a:solidFill>
                </a:uFill>
                <a:latin typeface="Times New Roman"/>
                <a:cs typeface="Times New Roman"/>
              </a:rPr>
              <a:t>Развивающие</a:t>
            </a:r>
            <a:r>
              <a:rPr sz="1400" b="1" i="1" u="sng" spc="-75" dirty="0">
                <a:solidFill>
                  <a:srgbClr val="FF0000"/>
                </a:solidFill>
                <a:uFill>
                  <a:solidFill>
                    <a:srgbClr val="001F5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b="1" i="1" u="sng" spc="-5" dirty="0">
                <a:solidFill>
                  <a:srgbClr val="FF0000"/>
                </a:solidFill>
                <a:uFill>
                  <a:solidFill>
                    <a:srgbClr val="001F5F"/>
                  </a:solidFill>
                </a:uFill>
                <a:latin typeface="Times New Roman"/>
                <a:cs typeface="Times New Roman"/>
              </a:rPr>
              <a:t>задачи</a:t>
            </a:r>
            <a:endParaRPr sz="1400" u="sng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565016" y="2423540"/>
            <a:ext cx="2222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9245" algn="l"/>
                <a:tab pos="1537970" algn="l"/>
              </a:tabLst>
            </a:pPr>
            <a:r>
              <a:rPr sz="1200" b="1" dirty="0">
                <a:latin typeface="Times New Roman"/>
                <a:cs typeface="Times New Roman"/>
              </a:rPr>
              <a:t>-	</a:t>
            </a:r>
            <a:r>
              <a:rPr sz="1200" b="1" spc="-10" dirty="0">
                <a:latin typeface="Times New Roman"/>
                <a:cs typeface="Times New Roman"/>
              </a:rPr>
              <a:t>содействовать	</a:t>
            </a:r>
            <a:r>
              <a:rPr sz="1200" b="1" spc="-5" dirty="0">
                <a:latin typeface="Times New Roman"/>
                <a:cs typeface="Times New Roman"/>
              </a:rPr>
              <a:t>развитию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715636" y="2606420"/>
            <a:ext cx="107188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9375" algn="r">
              <a:lnSpc>
                <a:spcPct val="150000"/>
              </a:lnSpc>
              <a:spcBef>
                <a:spcPts val="100"/>
              </a:spcBef>
            </a:pPr>
            <a:r>
              <a:rPr sz="1200" b="1" spc="5" dirty="0">
                <a:latin typeface="Times New Roman"/>
                <a:cs typeface="Times New Roman"/>
              </a:rPr>
              <a:t>с</a:t>
            </a:r>
            <a:r>
              <a:rPr sz="1200" b="1" dirty="0">
                <a:latin typeface="Times New Roman"/>
                <a:cs typeface="Times New Roman"/>
              </a:rPr>
              <a:t>по</a:t>
            </a:r>
            <a:r>
              <a:rPr sz="1200" b="1" spc="-5" dirty="0">
                <a:latin typeface="Times New Roman"/>
                <a:cs typeface="Times New Roman"/>
              </a:rPr>
              <a:t>с</a:t>
            </a:r>
            <a:r>
              <a:rPr sz="1200" b="1" dirty="0">
                <a:latin typeface="Times New Roman"/>
                <a:cs typeface="Times New Roman"/>
              </a:rPr>
              <a:t>обно</a:t>
            </a:r>
            <a:r>
              <a:rPr sz="1200" b="1" spc="-5" dirty="0">
                <a:latin typeface="Times New Roman"/>
                <a:cs typeface="Times New Roman"/>
              </a:rPr>
              <a:t>с</a:t>
            </a:r>
            <a:r>
              <a:rPr sz="1200" b="1" spc="5" dirty="0">
                <a:latin typeface="Times New Roman"/>
                <a:cs typeface="Times New Roman"/>
              </a:rPr>
              <a:t>т</a:t>
            </a:r>
            <a:r>
              <a:rPr sz="1200" b="1" spc="-5" dirty="0">
                <a:latin typeface="Times New Roman"/>
                <a:cs typeface="Times New Roman"/>
              </a:rPr>
              <a:t>е</a:t>
            </a:r>
            <a:r>
              <a:rPr sz="1200" b="1" spc="5" dirty="0">
                <a:latin typeface="Times New Roman"/>
                <a:cs typeface="Times New Roman"/>
              </a:rPr>
              <a:t>й</a:t>
            </a:r>
            <a:r>
              <a:rPr sz="1200" b="1" dirty="0">
                <a:latin typeface="Times New Roman"/>
                <a:cs typeface="Times New Roman"/>
              </a:rPr>
              <a:t>:  </a:t>
            </a:r>
            <a:r>
              <a:rPr sz="1200" b="1" spc="-5" dirty="0">
                <a:latin typeface="Times New Roman"/>
                <a:cs typeface="Times New Roman"/>
              </a:rPr>
              <a:t>с</a:t>
            </a:r>
            <a:r>
              <a:rPr sz="1200" b="1" spc="10" dirty="0">
                <a:latin typeface="Times New Roman"/>
                <a:cs typeface="Times New Roman"/>
              </a:rPr>
              <a:t>о</a:t>
            </a:r>
            <a:r>
              <a:rPr sz="1200" b="1" dirty="0">
                <a:latin typeface="Times New Roman"/>
                <a:cs typeface="Times New Roman"/>
              </a:rPr>
              <a:t>по</a:t>
            </a:r>
            <a:r>
              <a:rPr sz="1200" b="1" spc="-5" dirty="0">
                <a:latin typeface="Times New Roman"/>
                <a:cs typeface="Times New Roman"/>
              </a:rPr>
              <a:t>с</a:t>
            </a:r>
            <a:r>
              <a:rPr sz="1200" b="1" spc="20" dirty="0">
                <a:latin typeface="Times New Roman"/>
                <a:cs typeface="Times New Roman"/>
              </a:rPr>
              <a:t>т</a:t>
            </a:r>
            <a:r>
              <a:rPr sz="1200" b="1" dirty="0">
                <a:latin typeface="Times New Roman"/>
                <a:cs typeface="Times New Roman"/>
              </a:rPr>
              <a:t>а</a:t>
            </a:r>
            <a:r>
              <a:rPr sz="1200" b="1" spc="-15" dirty="0">
                <a:latin typeface="Times New Roman"/>
                <a:cs typeface="Times New Roman"/>
              </a:rPr>
              <a:t>в</a:t>
            </a:r>
            <a:r>
              <a:rPr sz="1200" b="1" dirty="0">
                <a:latin typeface="Times New Roman"/>
                <a:cs typeface="Times New Roman"/>
              </a:rPr>
              <a:t>л</a:t>
            </a:r>
            <a:r>
              <a:rPr sz="1200" b="1" spc="-10" dirty="0">
                <a:latin typeface="Times New Roman"/>
                <a:cs typeface="Times New Roman"/>
              </a:rPr>
              <a:t>е</a:t>
            </a:r>
            <a:r>
              <a:rPr sz="1200" b="1" dirty="0">
                <a:latin typeface="Times New Roman"/>
                <a:cs typeface="Times New Roman"/>
              </a:rPr>
              <a:t>ни</a:t>
            </a:r>
            <a:r>
              <a:rPr sz="1200" b="1" spc="-5" dirty="0">
                <a:latin typeface="Times New Roman"/>
                <a:cs typeface="Times New Roman"/>
              </a:rPr>
              <a:t>е</a:t>
            </a:r>
            <a:r>
              <a:rPr sz="1200" b="1" dirty="0">
                <a:latin typeface="Times New Roman"/>
                <a:cs typeface="Times New Roman"/>
              </a:rPr>
              <a:t>,  </a:t>
            </a:r>
            <a:r>
              <a:rPr sz="1200" b="1" spc="-5" dirty="0">
                <a:latin typeface="Times New Roman"/>
                <a:cs typeface="Times New Roman"/>
              </a:rPr>
              <a:t>обобщение,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347084" y="2606420"/>
            <a:ext cx="1163955" cy="11233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0100"/>
              </a:lnSpc>
              <a:spcBef>
                <a:spcPts val="95"/>
              </a:spcBef>
            </a:pPr>
            <a:r>
              <a:rPr sz="1200" b="1" spc="-5" dirty="0">
                <a:latin typeface="Times New Roman"/>
                <a:cs typeface="Times New Roman"/>
              </a:rPr>
              <a:t>мыслительных  сравнение,  </a:t>
            </a:r>
            <a:r>
              <a:rPr sz="1200" b="1" spc="-10" dirty="0">
                <a:latin typeface="Times New Roman"/>
                <a:cs typeface="Times New Roman"/>
              </a:rPr>
              <a:t>систематизация,  </a:t>
            </a:r>
            <a:r>
              <a:rPr sz="1200" b="1" dirty="0">
                <a:latin typeface="Times New Roman"/>
                <a:cs typeface="Times New Roman"/>
              </a:rPr>
              <a:t>анализ;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347084" y="3704082"/>
            <a:ext cx="24396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17804">
              <a:lnSpc>
                <a:spcPct val="150000"/>
              </a:lnSpc>
              <a:spcBef>
                <a:spcPts val="100"/>
              </a:spcBef>
            </a:pPr>
            <a:r>
              <a:rPr sz="1200" b="1" dirty="0">
                <a:latin typeface="Times New Roman"/>
                <a:cs typeface="Times New Roman"/>
              </a:rPr>
              <a:t>- развитие </a:t>
            </a:r>
            <a:r>
              <a:rPr sz="1200" b="1" spc="-5" dirty="0">
                <a:latin typeface="Times New Roman"/>
                <a:cs typeface="Times New Roman"/>
              </a:rPr>
              <a:t>мелкой </a:t>
            </a:r>
            <a:r>
              <a:rPr sz="1200" b="1" spc="-15" dirty="0">
                <a:latin typeface="Times New Roman"/>
                <a:cs typeface="Times New Roman"/>
              </a:rPr>
              <a:t>моторики </a:t>
            </a:r>
            <a:r>
              <a:rPr sz="1200" b="1" dirty="0">
                <a:latin typeface="Times New Roman"/>
                <a:cs typeface="Times New Roman"/>
              </a:rPr>
              <a:t>и  </a:t>
            </a:r>
            <a:r>
              <a:rPr sz="1200" b="1" spc="-5" dirty="0">
                <a:latin typeface="Times New Roman"/>
                <a:cs typeface="Times New Roman"/>
              </a:rPr>
              <a:t>координации</a:t>
            </a:r>
            <a:r>
              <a:rPr sz="1200" b="1" spc="-5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движений;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347084" y="4252467"/>
            <a:ext cx="243967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17804" algn="just">
              <a:lnSpc>
                <a:spcPct val="150000"/>
              </a:lnSpc>
              <a:spcBef>
                <a:spcPts val="100"/>
              </a:spcBef>
              <a:buChar char="-"/>
              <a:tabLst>
                <a:tab pos="596900" algn="l"/>
              </a:tabLst>
            </a:pPr>
            <a:r>
              <a:rPr sz="1200" b="1" spc="-5" dirty="0">
                <a:latin typeface="Times New Roman"/>
                <a:cs typeface="Times New Roman"/>
              </a:rPr>
              <a:t>развитие </a:t>
            </a:r>
            <a:r>
              <a:rPr sz="1200" b="1" spc="-10" dirty="0">
                <a:latin typeface="Times New Roman"/>
                <a:cs typeface="Times New Roman"/>
              </a:rPr>
              <a:t>визуального,  </a:t>
            </a:r>
            <a:r>
              <a:rPr sz="1200" b="1" spc="-15" dirty="0">
                <a:latin typeface="Times New Roman"/>
                <a:cs typeface="Times New Roman"/>
              </a:rPr>
              <a:t>слухового, </a:t>
            </a:r>
            <a:r>
              <a:rPr sz="1200" b="1" spc="-5" dirty="0">
                <a:latin typeface="Times New Roman"/>
                <a:cs typeface="Times New Roman"/>
              </a:rPr>
              <a:t>сенсорного восприятия,  мыслительных, </a:t>
            </a:r>
            <a:r>
              <a:rPr sz="1200" b="1" spc="-10" dirty="0">
                <a:latin typeface="Times New Roman"/>
                <a:cs typeface="Times New Roman"/>
              </a:rPr>
              <a:t>моделирующих </a:t>
            </a:r>
            <a:r>
              <a:rPr sz="1200" b="1" dirty="0">
                <a:latin typeface="Times New Roman"/>
                <a:cs typeface="Times New Roman"/>
              </a:rPr>
              <a:t>и  </a:t>
            </a:r>
            <a:r>
              <a:rPr sz="1200" b="1" spc="-10" dirty="0">
                <a:latin typeface="Times New Roman"/>
                <a:cs typeface="Times New Roman"/>
              </a:rPr>
              <a:t>преобразующих</a:t>
            </a:r>
            <a:r>
              <a:rPr sz="1200" b="1" spc="1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действий;</a:t>
            </a:r>
            <a:endParaRPr sz="1200" dirty="0">
              <a:latin typeface="Times New Roman"/>
              <a:cs typeface="Times New Roman"/>
            </a:endParaRPr>
          </a:p>
          <a:p>
            <a:pPr marL="318770" indent="-88900" algn="just">
              <a:lnSpc>
                <a:spcPct val="100000"/>
              </a:lnSpc>
              <a:spcBef>
                <a:spcPts val="720"/>
              </a:spcBef>
              <a:buChar char="-"/>
              <a:tabLst>
                <a:tab pos="319405" algn="l"/>
              </a:tabLst>
            </a:pPr>
            <a:r>
              <a:rPr sz="1200" b="1" dirty="0">
                <a:latin typeface="Times New Roman"/>
                <a:cs typeface="Times New Roman"/>
              </a:rPr>
              <a:t>развитие </a:t>
            </a:r>
            <a:r>
              <a:rPr sz="1200" b="1" spc="-5" dirty="0">
                <a:latin typeface="Times New Roman"/>
                <a:cs typeface="Times New Roman"/>
              </a:rPr>
              <a:t>внимания </a:t>
            </a:r>
            <a:r>
              <a:rPr sz="1200" b="1" dirty="0">
                <a:latin typeface="Times New Roman"/>
                <a:cs typeface="Times New Roman"/>
              </a:rPr>
              <a:t>и</a:t>
            </a:r>
            <a:r>
              <a:rPr sz="1200" b="1" spc="-8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памяти.</a:t>
            </a:r>
            <a:endParaRPr sz="1200" dirty="0">
              <a:latin typeface="Times New Roman"/>
              <a:cs typeface="Times New Roman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5940552" y="1665731"/>
            <a:ext cx="2933700" cy="4467225"/>
            <a:chOff x="5940552" y="1665731"/>
            <a:chExt cx="2933700" cy="4467225"/>
          </a:xfrm>
        </p:grpSpPr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940552" y="1665731"/>
              <a:ext cx="2933700" cy="446684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07608" y="1792224"/>
              <a:ext cx="2801112" cy="428548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987796" y="1693164"/>
              <a:ext cx="2843783" cy="4376928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5987796" y="1693164"/>
              <a:ext cx="2844165" cy="4377055"/>
            </a:xfrm>
            <a:custGeom>
              <a:avLst/>
              <a:gdLst/>
              <a:ahLst/>
              <a:cxnLst/>
              <a:rect l="l" t="t" r="r" b="b"/>
              <a:pathLst>
                <a:path w="2844165" h="4377055">
                  <a:moveTo>
                    <a:pt x="0" y="209423"/>
                  </a:moveTo>
                  <a:lnTo>
                    <a:pt x="5529" y="161392"/>
                  </a:lnTo>
                  <a:lnTo>
                    <a:pt x="21279" y="117308"/>
                  </a:lnTo>
                  <a:lnTo>
                    <a:pt x="45996" y="78424"/>
                  </a:lnTo>
                  <a:lnTo>
                    <a:pt x="78424" y="45996"/>
                  </a:lnTo>
                  <a:lnTo>
                    <a:pt x="117308" y="21279"/>
                  </a:lnTo>
                  <a:lnTo>
                    <a:pt x="161392" y="5529"/>
                  </a:lnTo>
                  <a:lnTo>
                    <a:pt x="209423" y="0"/>
                  </a:lnTo>
                  <a:lnTo>
                    <a:pt x="2634360" y="0"/>
                  </a:lnTo>
                  <a:lnTo>
                    <a:pt x="2682391" y="5529"/>
                  </a:lnTo>
                  <a:lnTo>
                    <a:pt x="2726475" y="21279"/>
                  </a:lnTo>
                  <a:lnTo>
                    <a:pt x="2765359" y="45996"/>
                  </a:lnTo>
                  <a:lnTo>
                    <a:pt x="2797787" y="78424"/>
                  </a:lnTo>
                  <a:lnTo>
                    <a:pt x="2822504" y="117308"/>
                  </a:lnTo>
                  <a:lnTo>
                    <a:pt x="2838254" y="161392"/>
                  </a:lnTo>
                  <a:lnTo>
                    <a:pt x="2843783" y="209423"/>
                  </a:lnTo>
                  <a:lnTo>
                    <a:pt x="2843783" y="4167504"/>
                  </a:lnTo>
                  <a:lnTo>
                    <a:pt x="2838254" y="4215523"/>
                  </a:lnTo>
                  <a:lnTo>
                    <a:pt x="2822504" y="4259602"/>
                  </a:lnTo>
                  <a:lnTo>
                    <a:pt x="2797787" y="4298487"/>
                  </a:lnTo>
                  <a:lnTo>
                    <a:pt x="2765359" y="4330919"/>
                  </a:lnTo>
                  <a:lnTo>
                    <a:pt x="2726475" y="4355641"/>
                  </a:lnTo>
                  <a:lnTo>
                    <a:pt x="2682391" y="4371396"/>
                  </a:lnTo>
                  <a:lnTo>
                    <a:pt x="2634360" y="4376928"/>
                  </a:lnTo>
                  <a:lnTo>
                    <a:pt x="209423" y="4376928"/>
                  </a:lnTo>
                  <a:lnTo>
                    <a:pt x="161392" y="4371396"/>
                  </a:lnTo>
                  <a:lnTo>
                    <a:pt x="117308" y="4355641"/>
                  </a:lnTo>
                  <a:lnTo>
                    <a:pt x="78424" y="4330919"/>
                  </a:lnTo>
                  <a:lnTo>
                    <a:pt x="45996" y="4298487"/>
                  </a:lnTo>
                  <a:lnTo>
                    <a:pt x="21279" y="4259602"/>
                  </a:lnTo>
                  <a:lnTo>
                    <a:pt x="5529" y="4215523"/>
                  </a:lnTo>
                  <a:lnTo>
                    <a:pt x="0" y="4167504"/>
                  </a:lnTo>
                  <a:lnTo>
                    <a:pt x="0" y="209423"/>
                  </a:lnTo>
                  <a:close/>
                </a:path>
              </a:pathLst>
            </a:custGeom>
            <a:ln w="9144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6129654" y="1737695"/>
            <a:ext cx="2564130" cy="1181100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386080">
              <a:lnSpc>
                <a:spcPct val="100000"/>
              </a:lnSpc>
              <a:spcBef>
                <a:spcPts val="990"/>
              </a:spcBef>
            </a:pPr>
            <a:r>
              <a:rPr sz="1400" u="heavy" spc="-34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b="1" i="1" u="sng" spc="-5" dirty="0">
                <a:solidFill>
                  <a:srgbClr val="FF0000"/>
                </a:solidFill>
                <a:uFill>
                  <a:solidFill>
                    <a:srgbClr val="001F5F"/>
                  </a:solidFill>
                </a:uFill>
                <a:latin typeface="Times New Roman"/>
                <a:cs typeface="Times New Roman"/>
              </a:rPr>
              <a:t>Воспитательные</a:t>
            </a:r>
            <a:r>
              <a:rPr sz="1400" b="1" i="1" u="sng" spc="-55" dirty="0">
                <a:solidFill>
                  <a:srgbClr val="FF0000"/>
                </a:solidFill>
                <a:uFill>
                  <a:solidFill>
                    <a:srgbClr val="001F5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b="1" i="1" u="sng" spc="-5" dirty="0">
                <a:solidFill>
                  <a:srgbClr val="FF0000"/>
                </a:solidFill>
                <a:uFill>
                  <a:solidFill>
                    <a:srgbClr val="001F5F"/>
                  </a:solidFill>
                </a:uFill>
                <a:latin typeface="Times New Roman"/>
                <a:cs typeface="Times New Roman"/>
              </a:rPr>
              <a:t>задачи</a:t>
            </a:r>
            <a:endParaRPr sz="1400" u="sng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12700" marR="5080" indent="217804" algn="just">
              <a:lnSpc>
                <a:spcPct val="150100"/>
              </a:lnSpc>
              <a:spcBef>
                <a:spcPts val="45"/>
              </a:spcBef>
            </a:pPr>
            <a:r>
              <a:rPr sz="1200" b="1" dirty="0">
                <a:latin typeface="Times New Roman"/>
                <a:cs typeface="Times New Roman"/>
              </a:rPr>
              <a:t>- </a:t>
            </a:r>
            <a:r>
              <a:rPr sz="1200" b="1" spc="-10" dirty="0">
                <a:latin typeface="Times New Roman"/>
                <a:cs typeface="Times New Roman"/>
              </a:rPr>
              <a:t>прививать любовь </a:t>
            </a:r>
            <a:r>
              <a:rPr sz="1200" b="1" dirty="0">
                <a:latin typeface="Times New Roman"/>
                <a:cs typeface="Times New Roman"/>
              </a:rPr>
              <a:t>к </a:t>
            </a:r>
            <a:r>
              <a:rPr sz="1200" b="1" spc="-10" dirty="0">
                <a:latin typeface="Times New Roman"/>
                <a:cs typeface="Times New Roman"/>
              </a:rPr>
              <a:t>природе,  </a:t>
            </a:r>
            <a:r>
              <a:rPr sz="1200" b="1" spc="-5" dirty="0">
                <a:latin typeface="Times New Roman"/>
                <a:cs typeface="Times New Roman"/>
              </a:rPr>
              <a:t>осознанно-гуманному отношению </a:t>
            </a:r>
            <a:r>
              <a:rPr sz="1200" b="1" dirty="0">
                <a:latin typeface="Times New Roman"/>
                <a:cs typeface="Times New Roman"/>
              </a:rPr>
              <a:t>к  ней;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347586" y="2984753"/>
            <a:ext cx="23444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2900" algn="l"/>
                <a:tab pos="1682750" algn="l"/>
              </a:tabLst>
            </a:pPr>
            <a:r>
              <a:rPr sz="1200" b="1" dirty="0">
                <a:latin typeface="Times New Roman"/>
                <a:cs typeface="Times New Roman"/>
              </a:rPr>
              <a:t>-	</a:t>
            </a:r>
            <a:r>
              <a:rPr sz="1200" b="1" spc="-5" dirty="0">
                <a:latin typeface="Times New Roman"/>
                <a:cs typeface="Times New Roman"/>
              </a:rPr>
              <a:t>с</a:t>
            </a:r>
            <a:r>
              <a:rPr sz="1200" b="1" dirty="0">
                <a:latin typeface="Times New Roman"/>
                <a:cs typeface="Times New Roman"/>
              </a:rPr>
              <a:t>по</a:t>
            </a:r>
            <a:r>
              <a:rPr sz="1200" b="1" spc="-5" dirty="0">
                <a:latin typeface="Times New Roman"/>
                <a:cs typeface="Times New Roman"/>
              </a:rPr>
              <a:t>с</a:t>
            </a:r>
            <a:r>
              <a:rPr sz="1200" b="1" dirty="0">
                <a:latin typeface="Times New Roman"/>
                <a:cs typeface="Times New Roman"/>
              </a:rPr>
              <a:t>о</a:t>
            </a:r>
            <a:r>
              <a:rPr sz="1200" b="1" spc="10" dirty="0">
                <a:latin typeface="Times New Roman"/>
                <a:cs typeface="Times New Roman"/>
              </a:rPr>
              <a:t>б</a:t>
            </a:r>
            <a:r>
              <a:rPr sz="1200" b="1" spc="-5" dirty="0">
                <a:latin typeface="Times New Roman"/>
                <a:cs typeface="Times New Roman"/>
              </a:rPr>
              <a:t>с</a:t>
            </a:r>
            <a:r>
              <a:rPr sz="1200" b="1" spc="5" dirty="0">
                <a:latin typeface="Times New Roman"/>
                <a:cs typeface="Times New Roman"/>
              </a:rPr>
              <a:t>т</a:t>
            </a:r>
            <a:r>
              <a:rPr sz="1200" b="1" spc="-15" dirty="0">
                <a:latin typeface="Times New Roman"/>
                <a:cs typeface="Times New Roman"/>
              </a:rPr>
              <a:t>в</a:t>
            </a:r>
            <a:r>
              <a:rPr sz="1200" b="1" spc="-25" dirty="0">
                <a:latin typeface="Times New Roman"/>
                <a:cs typeface="Times New Roman"/>
              </a:rPr>
              <a:t>о</a:t>
            </a:r>
            <a:r>
              <a:rPr sz="1200" b="1" dirty="0">
                <a:latin typeface="Times New Roman"/>
                <a:cs typeface="Times New Roman"/>
              </a:rPr>
              <a:t>в</a:t>
            </a:r>
            <a:r>
              <a:rPr sz="1200" b="1" spc="-40" dirty="0">
                <a:latin typeface="Times New Roman"/>
                <a:cs typeface="Times New Roman"/>
              </a:rPr>
              <a:t>а</a:t>
            </a:r>
            <a:r>
              <a:rPr sz="1200" b="1" spc="5" dirty="0">
                <a:latin typeface="Times New Roman"/>
                <a:cs typeface="Times New Roman"/>
              </a:rPr>
              <a:t>т</a:t>
            </a:r>
            <a:r>
              <a:rPr sz="1200" b="1" dirty="0">
                <a:latin typeface="Times New Roman"/>
                <a:cs typeface="Times New Roman"/>
              </a:rPr>
              <a:t>ь	</a:t>
            </a:r>
            <a:r>
              <a:rPr sz="1200" b="1" spc="-5" dirty="0">
                <a:latin typeface="Times New Roman"/>
                <a:cs typeface="Times New Roman"/>
              </a:rPr>
              <a:t>с</a:t>
            </a:r>
            <a:r>
              <a:rPr sz="1200" b="1" dirty="0">
                <a:latin typeface="Times New Roman"/>
                <a:cs typeface="Times New Roman"/>
              </a:rPr>
              <a:t>о</a:t>
            </a:r>
            <a:r>
              <a:rPr sz="1200" b="1" spc="-30" dirty="0">
                <a:latin typeface="Times New Roman"/>
                <a:cs typeface="Times New Roman"/>
              </a:rPr>
              <a:t>з</a:t>
            </a:r>
            <a:r>
              <a:rPr sz="1200" b="1" dirty="0">
                <a:latin typeface="Times New Roman"/>
                <a:cs typeface="Times New Roman"/>
              </a:rPr>
              <a:t>данию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129654" y="3167379"/>
            <a:ext cx="256413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100"/>
              </a:lnSpc>
              <a:spcBef>
                <a:spcPts val="100"/>
              </a:spcBef>
              <a:tabLst>
                <a:tab pos="1414780" algn="l"/>
                <a:tab pos="2463165" algn="l"/>
              </a:tabLst>
            </a:pPr>
            <a:r>
              <a:rPr sz="1200" b="1" dirty="0">
                <a:latin typeface="Times New Roman"/>
                <a:cs typeface="Times New Roman"/>
              </a:rPr>
              <a:t>п</a:t>
            </a:r>
            <a:r>
              <a:rPr sz="1200" b="1" spc="-15" dirty="0">
                <a:latin typeface="Times New Roman"/>
                <a:cs typeface="Times New Roman"/>
              </a:rPr>
              <a:t>о</a:t>
            </a:r>
            <a:r>
              <a:rPr sz="1200" b="1" dirty="0">
                <a:latin typeface="Times New Roman"/>
                <a:cs typeface="Times New Roman"/>
              </a:rPr>
              <a:t>л</a:t>
            </a:r>
            <a:r>
              <a:rPr sz="1200" b="1" spc="-30" dirty="0">
                <a:latin typeface="Times New Roman"/>
                <a:cs typeface="Times New Roman"/>
              </a:rPr>
              <a:t>о</a:t>
            </a:r>
            <a:r>
              <a:rPr sz="1200" b="1" spc="-20" dirty="0">
                <a:latin typeface="Times New Roman"/>
                <a:cs typeface="Times New Roman"/>
              </a:rPr>
              <a:t>ж</a:t>
            </a:r>
            <a:r>
              <a:rPr sz="1200" b="1" dirty="0">
                <a:latin typeface="Times New Roman"/>
                <a:cs typeface="Times New Roman"/>
              </a:rPr>
              <a:t>и</a:t>
            </a:r>
            <a:r>
              <a:rPr sz="1200" b="1" spc="5" dirty="0">
                <a:latin typeface="Times New Roman"/>
                <a:cs typeface="Times New Roman"/>
              </a:rPr>
              <a:t>т</a:t>
            </a:r>
            <a:r>
              <a:rPr sz="1200" b="1" spc="-5" dirty="0">
                <a:latin typeface="Times New Roman"/>
                <a:cs typeface="Times New Roman"/>
              </a:rPr>
              <a:t>е</a:t>
            </a:r>
            <a:r>
              <a:rPr sz="1200" b="1" dirty="0">
                <a:latin typeface="Times New Roman"/>
                <a:cs typeface="Times New Roman"/>
              </a:rPr>
              <a:t>льных	</a:t>
            </a:r>
            <a:r>
              <a:rPr sz="1200" b="1" spc="-30" dirty="0">
                <a:latin typeface="Times New Roman"/>
                <a:cs typeface="Times New Roman"/>
              </a:rPr>
              <a:t>м</a:t>
            </a:r>
            <a:r>
              <a:rPr sz="1200" b="1" spc="-15" dirty="0">
                <a:latin typeface="Times New Roman"/>
                <a:cs typeface="Times New Roman"/>
              </a:rPr>
              <a:t>о</a:t>
            </a:r>
            <a:r>
              <a:rPr sz="1200" b="1" spc="-5" dirty="0">
                <a:latin typeface="Times New Roman"/>
                <a:cs typeface="Times New Roman"/>
              </a:rPr>
              <a:t>т</a:t>
            </a:r>
            <a:r>
              <a:rPr sz="1200" b="1" dirty="0">
                <a:latin typeface="Times New Roman"/>
                <a:cs typeface="Times New Roman"/>
              </a:rPr>
              <a:t>ив</a:t>
            </a:r>
            <a:r>
              <a:rPr sz="1200" b="1" spc="-15" dirty="0">
                <a:latin typeface="Times New Roman"/>
                <a:cs typeface="Times New Roman"/>
              </a:rPr>
              <a:t>а</a:t>
            </a:r>
            <a:r>
              <a:rPr sz="1200" b="1" dirty="0">
                <a:latin typeface="Times New Roman"/>
                <a:cs typeface="Times New Roman"/>
              </a:rPr>
              <a:t>ц</a:t>
            </a:r>
            <a:r>
              <a:rPr sz="1200" b="1" spc="-10" dirty="0">
                <a:latin typeface="Times New Roman"/>
                <a:cs typeface="Times New Roman"/>
              </a:rPr>
              <a:t>и</a:t>
            </a:r>
            <a:r>
              <a:rPr sz="1200" b="1" dirty="0">
                <a:latin typeface="Times New Roman"/>
                <a:cs typeface="Times New Roman"/>
              </a:rPr>
              <a:t>и	к  </a:t>
            </a:r>
            <a:r>
              <a:rPr sz="1200" b="1" spc="-10" dirty="0">
                <a:latin typeface="Times New Roman"/>
                <a:cs typeface="Times New Roman"/>
              </a:rPr>
              <a:t>самостоятельному  экспериментированию;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129654" y="3990848"/>
            <a:ext cx="2564130" cy="1946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620" indent="217804" algn="just">
              <a:lnSpc>
                <a:spcPct val="150000"/>
              </a:lnSpc>
              <a:spcBef>
                <a:spcPts val="100"/>
              </a:spcBef>
              <a:buChar char="-"/>
              <a:tabLst>
                <a:tab pos="337820" algn="l"/>
              </a:tabLst>
            </a:pPr>
            <a:r>
              <a:rPr sz="1200" b="1" spc="-5" dirty="0">
                <a:latin typeface="Times New Roman"/>
                <a:cs typeface="Times New Roman"/>
              </a:rPr>
              <a:t>создание дружеской </a:t>
            </a:r>
            <a:r>
              <a:rPr sz="1200" b="1" spc="-10" dirty="0">
                <a:latin typeface="Times New Roman"/>
                <a:cs typeface="Times New Roman"/>
              </a:rPr>
              <a:t>атмосферы  во </a:t>
            </a:r>
            <a:r>
              <a:rPr sz="1200" b="1" spc="-5" dirty="0">
                <a:latin typeface="Times New Roman"/>
                <a:cs typeface="Times New Roman"/>
              </a:rPr>
              <a:t>время проведения</a:t>
            </a:r>
            <a:r>
              <a:rPr sz="1200" b="1" spc="-4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исследований;</a:t>
            </a:r>
            <a:endParaRPr sz="1200">
              <a:latin typeface="Times New Roman"/>
              <a:cs typeface="Times New Roman"/>
            </a:endParaRPr>
          </a:p>
          <a:p>
            <a:pPr marL="12700" marR="5715" indent="217804" algn="just">
              <a:lnSpc>
                <a:spcPts val="2160"/>
              </a:lnSpc>
              <a:spcBef>
                <a:spcPts val="190"/>
              </a:spcBef>
              <a:buChar char="-"/>
              <a:tabLst>
                <a:tab pos="392430" algn="l"/>
                <a:tab pos="2001520" algn="l"/>
              </a:tabLst>
            </a:pPr>
            <a:r>
              <a:rPr sz="1200" b="1" dirty="0">
                <a:latin typeface="Times New Roman"/>
                <a:cs typeface="Times New Roman"/>
              </a:rPr>
              <a:t>развитие </a:t>
            </a:r>
            <a:r>
              <a:rPr sz="1200" b="1" spc="-5" dirty="0">
                <a:latin typeface="Times New Roman"/>
                <a:cs typeface="Times New Roman"/>
              </a:rPr>
              <a:t>умения </a:t>
            </a:r>
            <a:r>
              <a:rPr sz="1200" b="1" spc="-10" dirty="0">
                <a:latin typeface="Times New Roman"/>
                <a:cs typeface="Times New Roman"/>
              </a:rPr>
              <a:t>работать </a:t>
            </a:r>
            <a:r>
              <a:rPr sz="1200" b="1" dirty="0">
                <a:latin typeface="Times New Roman"/>
                <a:cs typeface="Times New Roman"/>
              </a:rPr>
              <a:t>в  </a:t>
            </a:r>
            <a:r>
              <a:rPr sz="1200" b="1" spc="-10" dirty="0">
                <a:latin typeface="Times New Roman"/>
                <a:cs typeface="Times New Roman"/>
              </a:rPr>
              <a:t>к</a:t>
            </a:r>
            <a:r>
              <a:rPr sz="1200" b="1" spc="-15" dirty="0">
                <a:latin typeface="Times New Roman"/>
                <a:cs typeface="Times New Roman"/>
              </a:rPr>
              <a:t>о</a:t>
            </a:r>
            <a:r>
              <a:rPr sz="1200" b="1" dirty="0">
                <a:latin typeface="Times New Roman"/>
                <a:cs typeface="Times New Roman"/>
              </a:rPr>
              <a:t>лл</a:t>
            </a:r>
            <a:r>
              <a:rPr sz="1200" b="1" spc="-10" dirty="0">
                <a:latin typeface="Times New Roman"/>
                <a:cs typeface="Times New Roman"/>
              </a:rPr>
              <a:t>ек</a:t>
            </a:r>
            <a:r>
              <a:rPr sz="1200" b="1" spc="-5" dirty="0">
                <a:latin typeface="Times New Roman"/>
                <a:cs typeface="Times New Roman"/>
              </a:rPr>
              <a:t>т</a:t>
            </a:r>
            <a:r>
              <a:rPr sz="1200" b="1" dirty="0">
                <a:latin typeface="Times New Roman"/>
                <a:cs typeface="Times New Roman"/>
              </a:rPr>
              <a:t>ив</a:t>
            </a:r>
            <a:r>
              <a:rPr sz="1200" b="1" spc="-5" dirty="0">
                <a:latin typeface="Times New Roman"/>
                <a:cs typeface="Times New Roman"/>
              </a:rPr>
              <a:t>е</a:t>
            </a:r>
            <a:r>
              <a:rPr sz="1200" b="1" dirty="0">
                <a:latin typeface="Times New Roman"/>
                <a:cs typeface="Times New Roman"/>
              </a:rPr>
              <a:t>,	</a:t>
            </a:r>
            <a:r>
              <a:rPr sz="1200" b="1" spc="-5" dirty="0">
                <a:latin typeface="Times New Roman"/>
                <a:cs typeface="Times New Roman"/>
              </a:rPr>
              <a:t>ч</a:t>
            </a:r>
            <a:r>
              <a:rPr sz="1200" b="1" dirty="0">
                <a:latin typeface="Times New Roman"/>
                <a:cs typeface="Times New Roman"/>
              </a:rPr>
              <a:t>у</a:t>
            </a:r>
            <a:r>
              <a:rPr sz="1200" b="1" spc="10" dirty="0">
                <a:latin typeface="Times New Roman"/>
                <a:cs typeface="Times New Roman"/>
              </a:rPr>
              <a:t>в</a:t>
            </a:r>
            <a:r>
              <a:rPr sz="1200" b="1" spc="-5" dirty="0">
                <a:latin typeface="Times New Roman"/>
                <a:cs typeface="Times New Roman"/>
              </a:rPr>
              <a:t>с</a:t>
            </a:r>
            <a:r>
              <a:rPr sz="1200" b="1" spc="5" dirty="0">
                <a:latin typeface="Times New Roman"/>
                <a:cs typeface="Times New Roman"/>
              </a:rPr>
              <a:t>т</a:t>
            </a:r>
            <a:r>
              <a:rPr sz="1200" b="1" dirty="0">
                <a:latin typeface="Times New Roman"/>
                <a:cs typeface="Times New Roman"/>
              </a:rPr>
              <a:t>ва  </a:t>
            </a:r>
            <a:r>
              <a:rPr sz="1200" b="1" spc="-10" dirty="0">
                <a:latin typeface="Times New Roman"/>
                <a:cs typeface="Times New Roman"/>
              </a:rPr>
              <a:t>взаимопомощи;</a:t>
            </a:r>
            <a:endParaRPr sz="1200">
              <a:latin typeface="Times New Roman"/>
              <a:cs typeface="Times New Roman"/>
            </a:endParaRPr>
          </a:p>
          <a:p>
            <a:pPr marL="12700" marR="5080" indent="217804" algn="just">
              <a:lnSpc>
                <a:spcPts val="2160"/>
              </a:lnSpc>
              <a:spcBef>
                <a:spcPts val="5"/>
              </a:spcBef>
              <a:buChar char="-"/>
              <a:tabLst>
                <a:tab pos="453390" algn="l"/>
              </a:tabLst>
            </a:pPr>
            <a:r>
              <a:rPr sz="1200" b="1" spc="-5" dirty="0">
                <a:latin typeface="Times New Roman"/>
                <a:cs typeface="Times New Roman"/>
              </a:rPr>
              <a:t>воспитание усидчивости </a:t>
            </a:r>
            <a:r>
              <a:rPr sz="1200" b="1" dirty="0">
                <a:latin typeface="Times New Roman"/>
                <a:cs typeface="Times New Roman"/>
              </a:rPr>
              <a:t>и  </a:t>
            </a:r>
            <a:r>
              <a:rPr sz="1200" b="1" spc="-5" dirty="0">
                <a:latin typeface="Times New Roman"/>
                <a:cs typeface="Times New Roman"/>
              </a:rPr>
              <a:t>аккуратности.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2699004" y="1106411"/>
            <a:ext cx="3708653" cy="884693"/>
            <a:chOff x="2699004" y="1106411"/>
            <a:chExt cx="3708653" cy="884693"/>
          </a:xfrm>
        </p:grpSpPr>
        <p:pic>
          <p:nvPicPr>
            <p:cNvPr id="36" name="object 3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699004" y="1106411"/>
              <a:ext cx="607326" cy="58446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411980" y="1330451"/>
              <a:ext cx="361962" cy="66065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801868" y="1106411"/>
              <a:ext cx="605789" cy="5844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8605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3607" y="1472771"/>
            <a:ext cx="5244365" cy="4474943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295"/>
              </a:spcBef>
              <a:buFont typeface="Wingdings"/>
              <a:buChar char=""/>
              <a:tabLst>
                <a:tab pos="299720" algn="l"/>
              </a:tabLst>
            </a:pPr>
            <a:r>
              <a:rPr sz="20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постановка, формулирование</a:t>
            </a:r>
            <a:r>
              <a:rPr sz="2000" b="1" spc="-6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проблемы</a:t>
            </a:r>
            <a:endParaRPr sz="2000" dirty="0">
              <a:latin typeface="Times New Roman"/>
              <a:cs typeface="Times New Roman"/>
            </a:endParaRPr>
          </a:p>
          <a:p>
            <a:pPr marL="299085">
              <a:lnSpc>
                <a:spcPct val="100000"/>
              </a:lnSpc>
              <a:spcBef>
                <a:spcPts val="1200"/>
              </a:spcBef>
            </a:pPr>
            <a:r>
              <a:rPr sz="20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(познавательной</a:t>
            </a:r>
            <a:r>
              <a:rPr sz="2000" b="1" spc="-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задачи);</a:t>
            </a:r>
            <a:endParaRPr sz="2000" dirty="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1200"/>
              </a:spcBef>
              <a:buFont typeface="Wingdings"/>
              <a:buChar char=""/>
              <a:tabLst>
                <a:tab pos="299720" algn="l"/>
              </a:tabLst>
            </a:pPr>
            <a:r>
              <a:rPr sz="20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выдвижение </a:t>
            </a:r>
            <a:r>
              <a:rPr sz="2000" b="1" spc="-15" dirty="0">
                <a:solidFill>
                  <a:srgbClr val="001F5F"/>
                </a:solidFill>
                <a:latin typeface="Times New Roman"/>
                <a:cs typeface="Times New Roman"/>
              </a:rPr>
              <a:t>предположений</a:t>
            </a:r>
            <a:r>
              <a:rPr sz="2000" b="1" spc="-8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(гипотез),</a:t>
            </a:r>
            <a:endParaRPr sz="2000" dirty="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1200"/>
              </a:spcBef>
              <a:buFont typeface="Wingdings"/>
              <a:buChar char=""/>
              <a:tabLst>
                <a:tab pos="299720" algn="l"/>
              </a:tabLst>
            </a:pPr>
            <a:r>
              <a:rPr sz="20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отбор способов проверки, </a:t>
            </a:r>
            <a:r>
              <a:rPr sz="20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выдвинутых</a:t>
            </a:r>
            <a:r>
              <a:rPr sz="2000" b="1" spc="-9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детьми;</a:t>
            </a:r>
            <a:endParaRPr sz="2000" dirty="0">
              <a:latin typeface="Times New Roman"/>
              <a:cs typeface="Times New Roman"/>
            </a:endParaRPr>
          </a:p>
          <a:p>
            <a:pPr marL="299085" marR="280670" indent="-287020">
              <a:lnSpc>
                <a:spcPct val="150000"/>
              </a:lnSpc>
              <a:spcBef>
                <a:spcPts val="5"/>
              </a:spcBef>
              <a:buFont typeface="Wingdings"/>
              <a:buChar char=""/>
              <a:tabLst>
                <a:tab pos="299720" algn="l"/>
              </a:tabLst>
            </a:pPr>
            <a:r>
              <a:rPr sz="2000" b="1" spc="-15" dirty="0">
                <a:solidFill>
                  <a:srgbClr val="001F5F"/>
                </a:solidFill>
                <a:latin typeface="Times New Roman"/>
                <a:cs typeface="Times New Roman"/>
              </a:rPr>
              <a:t>проверка </a:t>
            </a:r>
            <a:r>
              <a:rPr sz="20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гипотез </a:t>
            </a:r>
            <a:r>
              <a:rPr sz="20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(собственно опытническая  </a:t>
            </a:r>
            <a:r>
              <a:rPr sz="2000" b="1" dirty="0">
                <a:solidFill>
                  <a:srgbClr val="001F5F"/>
                </a:solidFill>
                <a:latin typeface="Times New Roman"/>
                <a:cs typeface="Times New Roman"/>
              </a:rPr>
              <a:t>деятельность);</a:t>
            </a:r>
            <a:endParaRPr sz="2000" dirty="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1200"/>
              </a:spcBef>
              <a:buFont typeface="Wingdings"/>
              <a:buChar char=""/>
              <a:tabLst>
                <a:tab pos="299720" algn="l"/>
              </a:tabLst>
            </a:pPr>
            <a:r>
              <a:rPr sz="20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фиксация</a:t>
            </a:r>
            <a:r>
              <a:rPr sz="2000" b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b="1" spc="-25" dirty="0">
                <a:solidFill>
                  <a:srgbClr val="001F5F"/>
                </a:solidFill>
                <a:latin typeface="Times New Roman"/>
                <a:cs typeface="Times New Roman"/>
              </a:rPr>
              <a:t>результатов;</a:t>
            </a:r>
            <a:endParaRPr sz="2000" dirty="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1200"/>
              </a:spcBef>
              <a:buFont typeface="Wingdings"/>
              <a:buChar char=""/>
              <a:tabLst>
                <a:tab pos="299720" algn="l"/>
              </a:tabLst>
            </a:pPr>
            <a:r>
              <a:rPr sz="2000" b="1" spc="-15" dirty="0">
                <a:solidFill>
                  <a:srgbClr val="001F5F"/>
                </a:solidFill>
                <a:latin typeface="Times New Roman"/>
                <a:cs typeface="Times New Roman"/>
              </a:rPr>
              <a:t>вывод;</a:t>
            </a:r>
            <a:endParaRPr sz="2000" dirty="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1200"/>
              </a:spcBef>
              <a:buFont typeface="Wingdings"/>
              <a:buChar char=""/>
              <a:tabLst>
                <a:tab pos="299720" algn="l"/>
              </a:tabLst>
            </a:pPr>
            <a:r>
              <a:rPr sz="2000" b="1" dirty="0">
                <a:solidFill>
                  <a:srgbClr val="001F5F"/>
                </a:solidFill>
                <a:latin typeface="Times New Roman"/>
                <a:cs typeface="Times New Roman"/>
              </a:rPr>
              <a:t>вопросы </a:t>
            </a:r>
            <a:r>
              <a:rPr sz="20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детей, дополнения</a:t>
            </a:r>
            <a:r>
              <a:rPr sz="2000" b="1" spc="-7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педагога.</a:t>
            </a:r>
            <a:endParaRPr sz="2000" dirty="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10183" y="371868"/>
            <a:ext cx="8434070" cy="6175375"/>
            <a:chOff x="710183" y="371868"/>
            <a:chExt cx="8434070" cy="61753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67983" y="949452"/>
              <a:ext cx="3176015" cy="55976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0183" y="371868"/>
              <a:ext cx="7720583" cy="81075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28293" y="489965"/>
              <a:ext cx="7489190" cy="579120"/>
            </a:xfrm>
            <a:custGeom>
              <a:avLst/>
              <a:gdLst/>
              <a:ahLst/>
              <a:cxnLst/>
              <a:rect l="l" t="t" r="r" b="b"/>
              <a:pathLst>
                <a:path w="7489190" h="579119">
                  <a:moveTo>
                    <a:pt x="7392415" y="0"/>
                  </a:moveTo>
                  <a:lnTo>
                    <a:pt x="96519" y="0"/>
                  </a:lnTo>
                  <a:lnTo>
                    <a:pt x="58952" y="7580"/>
                  </a:lnTo>
                  <a:lnTo>
                    <a:pt x="28271" y="28257"/>
                  </a:lnTo>
                  <a:lnTo>
                    <a:pt x="7585" y="58935"/>
                  </a:lnTo>
                  <a:lnTo>
                    <a:pt x="0" y="96520"/>
                  </a:lnTo>
                  <a:lnTo>
                    <a:pt x="0" y="482600"/>
                  </a:lnTo>
                  <a:lnTo>
                    <a:pt x="7585" y="520184"/>
                  </a:lnTo>
                  <a:lnTo>
                    <a:pt x="28271" y="550862"/>
                  </a:lnTo>
                  <a:lnTo>
                    <a:pt x="58952" y="571539"/>
                  </a:lnTo>
                  <a:lnTo>
                    <a:pt x="96519" y="579120"/>
                  </a:lnTo>
                  <a:lnTo>
                    <a:pt x="7392415" y="579120"/>
                  </a:lnTo>
                  <a:lnTo>
                    <a:pt x="7430000" y="571539"/>
                  </a:lnTo>
                  <a:lnTo>
                    <a:pt x="7460678" y="550862"/>
                  </a:lnTo>
                  <a:lnTo>
                    <a:pt x="7481355" y="520184"/>
                  </a:lnTo>
                  <a:lnTo>
                    <a:pt x="7488935" y="482600"/>
                  </a:lnTo>
                  <a:lnTo>
                    <a:pt x="7488935" y="96520"/>
                  </a:lnTo>
                  <a:lnTo>
                    <a:pt x="7481355" y="58935"/>
                  </a:lnTo>
                  <a:lnTo>
                    <a:pt x="7460678" y="28257"/>
                  </a:lnTo>
                  <a:lnTo>
                    <a:pt x="7430000" y="7580"/>
                  </a:lnTo>
                  <a:lnTo>
                    <a:pt x="73924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28293" y="489965"/>
              <a:ext cx="7489190" cy="579120"/>
            </a:xfrm>
            <a:custGeom>
              <a:avLst/>
              <a:gdLst/>
              <a:ahLst/>
              <a:cxnLst/>
              <a:rect l="l" t="t" r="r" b="b"/>
              <a:pathLst>
                <a:path w="7489190" h="579119">
                  <a:moveTo>
                    <a:pt x="0" y="96520"/>
                  </a:moveTo>
                  <a:lnTo>
                    <a:pt x="7585" y="58935"/>
                  </a:lnTo>
                  <a:lnTo>
                    <a:pt x="28271" y="28257"/>
                  </a:lnTo>
                  <a:lnTo>
                    <a:pt x="58952" y="7580"/>
                  </a:lnTo>
                  <a:lnTo>
                    <a:pt x="96519" y="0"/>
                  </a:lnTo>
                  <a:lnTo>
                    <a:pt x="7392415" y="0"/>
                  </a:lnTo>
                  <a:lnTo>
                    <a:pt x="7430000" y="7580"/>
                  </a:lnTo>
                  <a:lnTo>
                    <a:pt x="7460678" y="28257"/>
                  </a:lnTo>
                  <a:lnTo>
                    <a:pt x="7481355" y="58935"/>
                  </a:lnTo>
                  <a:lnTo>
                    <a:pt x="7488935" y="96520"/>
                  </a:lnTo>
                  <a:lnTo>
                    <a:pt x="7488935" y="482600"/>
                  </a:lnTo>
                  <a:lnTo>
                    <a:pt x="7481355" y="520184"/>
                  </a:lnTo>
                  <a:lnTo>
                    <a:pt x="7460678" y="550862"/>
                  </a:lnTo>
                  <a:lnTo>
                    <a:pt x="7430000" y="571539"/>
                  </a:lnTo>
                  <a:lnTo>
                    <a:pt x="7392415" y="579120"/>
                  </a:lnTo>
                  <a:lnTo>
                    <a:pt x="96519" y="579120"/>
                  </a:lnTo>
                  <a:lnTo>
                    <a:pt x="58952" y="571539"/>
                  </a:lnTo>
                  <a:lnTo>
                    <a:pt x="28271" y="550862"/>
                  </a:lnTo>
                  <a:lnTo>
                    <a:pt x="7585" y="520184"/>
                  </a:lnTo>
                  <a:lnTo>
                    <a:pt x="0" y="482600"/>
                  </a:lnTo>
                  <a:lnTo>
                    <a:pt x="0" y="96520"/>
                  </a:lnTo>
                  <a:close/>
                </a:path>
              </a:pathLst>
            </a:custGeom>
            <a:ln w="25908">
              <a:solidFill>
                <a:srgbClr val="8063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48232" y="538353"/>
            <a:ext cx="64471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5" dirty="0">
                <a:solidFill>
                  <a:srgbClr val="C00000"/>
                </a:solidFill>
              </a:rPr>
              <a:t>ЭТАПЫ</a:t>
            </a:r>
            <a:r>
              <a:rPr sz="2800" spc="40" dirty="0">
                <a:solidFill>
                  <a:srgbClr val="C00000"/>
                </a:solidFill>
              </a:rPr>
              <a:t> </a:t>
            </a:r>
            <a:r>
              <a:rPr sz="2800" spc="-25" dirty="0">
                <a:solidFill>
                  <a:srgbClr val="C00000"/>
                </a:solidFill>
              </a:rPr>
              <a:t>ЭКСПЕРИМЕНТИРОВАНИЯ:</a:t>
            </a:r>
            <a:endParaRPr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681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31640" y="1844824"/>
            <a:ext cx="6840760" cy="4839145"/>
          </a:xfrm>
          <a:prstGeom prst="rect">
            <a:avLst/>
          </a:prstGeom>
        </p:spPr>
        <p:txBody>
          <a:bodyPr vert="horz" wrap="square" lIns="0" tIns="179705" rIns="0" bIns="0" rtlCol="0">
            <a:spAutoFit/>
          </a:bodyPr>
          <a:lstStyle/>
          <a:p>
            <a:pPr marL="354965" indent="-342900">
              <a:lnSpc>
                <a:spcPct val="100000"/>
              </a:lnSpc>
              <a:spcBef>
                <a:spcPts val="1415"/>
              </a:spcBef>
              <a:buFont typeface="Wingdings" panose="05000000000000000000" pitchFamily="2" charset="2"/>
              <a:buChar char="ü"/>
              <a:tabLst>
                <a:tab pos="291465" algn="l"/>
              </a:tabLst>
            </a:pPr>
            <a:r>
              <a:rPr lang="ru-RU" sz="2400" spc="-1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и</a:t>
            </a:r>
            <a:r>
              <a:rPr sz="2400" spc="-15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сследование</a:t>
            </a:r>
            <a:r>
              <a:rPr sz="2400" spc="-1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свойств</a:t>
            </a:r>
            <a:r>
              <a:rPr sz="2400" spc="3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воды;</a:t>
            </a:r>
            <a:endParaRPr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spcBef>
                <a:spcPts val="1320"/>
              </a:spcBef>
              <a:buFont typeface="Wingdings" panose="05000000000000000000" pitchFamily="2" charset="2"/>
              <a:buChar char="ü"/>
              <a:tabLst>
                <a:tab pos="291465" algn="l"/>
              </a:tabLst>
            </a:pPr>
            <a:r>
              <a:rPr lang="ru-RU" sz="2400" spc="-1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и</a:t>
            </a:r>
            <a:r>
              <a:rPr sz="2400" spc="-15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сследование</a:t>
            </a:r>
            <a:r>
              <a:rPr sz="2400" spc="-1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свойств песка, </a:t>
            </a:r>
            <a:endParaRPr lang="ru-RU" sz="2400" spc="-1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12065">
              <a:lnSpc>
                <a:spcPct val="100000"/>
              </a:lnSpc>
              <a:spcBef>
                <a:spcPts val="1320"/>
              </a:spcBef>
              <a:tabLst>
                <a:tab pos="291465" algn="l"/>
              </a:tabLst>
            </a:pPr>
            <a:r>
              <a:rPr lang="ru-RU" sz="2400" spc="-2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     </a:t>
            </a:r>
            <a:r>
              <a:rPr sz="2400" spc="-25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глины</a:t>
            </a:r>
            <a:r>
              <a:rPr sz="2400" spc="-2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sz="2400" spc="-1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камней </a:t>
            </a:r>
            <a:r>
              <a:rPr sz="2400" spc="-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и</a:t>
            </a:r>
            <a:r>
              <a:rPr sz="2400" spc="12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почвы;</a:t>
            </a:r>
            <a:endParaRPr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spcBef>
                <a:spcPts val="1325"/>
              </a:spcBef>
              <a:buFont typeface="Wingdings" panose="05000000000000000000" pitchFamily="2" charset="2"/>
              <a:buChar char="ü"/>
              <a:tabLst>
                <a:tab pos="291465" algn="l"/>
              </a:tabLst>
            </a:pPr>
            <a:r>
              <a:rPr lang="ru-RU" sz="2400" spc="-1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и</a:t>
            </a:r>
            <a:r>
              <a:rPr sz="2400" spc="-15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сследование</a:t>
            </a:r>
            <a:r>
              <a:rPr sz="2400" spc="-1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свойств</a:t>
            </a:r>
            <a:r>
              <a:rPr sz="2400" spc="3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воздуха;</a:t>
            </a:r>
            <a:endParaRPr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spcBef>
                <a:spcPts val="1320"/>
              </a:spcBef>
              <a:buFont typeface="Wingdings" panose="05000000000000000000" pitchFamily="2" charset="2"/>
              <a:buChar char="ü"/>
              <a:tabLst>
                <a:tab pos="291465" algn="l"/>
              </a:tabLst>
            </a:pPr>
            <a:r>
              <a:rPr lang="ru-RU" sz="2400" spc="-1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и</a:t>
            </a:r>
            <a:r>
              <a:rPr sz="2400" spc="-15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сследование</a:t>
            </a:r>
            <a:r>
              <a:rPr sz="2400" spc="-1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света и</a:t>
            </a:r>
            <a:r>
              <a:rPr sz="2400" spc="3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тени;</a:t>
            </a:r>
            <a:endParaRPr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spcBef>
                <a:spcPts val="1320"/>
              </a:spcBef>
              <a:buFont typeface="Wingdings" panose="05000000000000000000" pitchFamily="2" charset="2"/>
              <a:buChar char="ü"/>
              <a:tabLst>
                <a:tab pos="291465" algn="l"/>
              </a:tabLst>
            </a:pPr>
            <a:r>
              <a:rPr lang="ru-RU" sz="2400" spc="-1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м</a:t>
            </a:r>
            <a:r>
              <a:rPr sz="2400" spc="-15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агнетизм</a:t>
            </a:r>
            <a:r>
              <a:rPr sz="2400" spc="-1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и</a:t>
            </a:r>
            <a:r>
              <a:rPr sz="2400" spc="3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электричество;</a:t>
            </a:r>
            <a:endParaRPr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spcBef>
                <a:spcPts val="1320"/>
              </a:spcBef>
              <a:buFont typeface="Wingdings" panose="05000000000000000000" pitchFamily="2" charset="2"/>
              <a:buChar char="ü"/>
              <a:tabLst>
                <a:tab pos="291465" algn="l"/>
              </a:tabLst>
            </a:pPr>
            <a:r>
              <a:rPr lang="ru-RU" sz="2400" spc="-1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э</a:t>
            </a:r>
            <a:r>
              <a:rPr sz="2400" spc="-1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лементарная</a:t>
            </a:r>
            <a:r>
              <a:rPr sz="2400" spc="-1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физика </a:t>
            </a:r>
            <a:r>
              <a:rPr sz="2400" spc="-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и</a:t>
            </a:r>
            <a:r>
              <a:rPr sz="2400" spc="4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химия;</a:t>
            </a:r>
            <a:endParaRPr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spcBef>
                <a:spcPts val="1320"/>
              </a:spcBef>
              <a:buFont typeface="Wingdings" panose="05000000000000000000" pitchFamily="2" charset="2"/>
              <a:buChar char="ü"/>
              <a:tabLst>
                <a:tab pos="291465" algn="l"/>
              </a:tabLst>
            </a:pPr>
            <a:r>
              <a:rPr lang="ru-RU" sz="2400" spc="-1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и</a:t>
            </a:r>
            <a:r>
              <a:rPr sz="2400" spc="-15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сследование</a:t>
            </a:r>
            <a:r>
              <a:rPr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растений;</a:t>
            </a:r>
            <a:endParaRPr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spcBef>
                <a:spcPts val="1325"/>
              </a:spcBef>
              <a:buFont typeface="Wingdings" panose="05000000000000000000" pitchFamily="2" charset="2"/>
              <a:buChar char="ü"/>
              <a:tabLst>
                <a:tab pos="291465" algn="l"/>
              </a:tabLst>
            </a:pPr>
            <a:r>
              <a:rPr lang="ru-RU" sz="2400" spc="-1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и</a:t>
            </a:r>
            <a:r>
              <a:rPr sz="2400" spc="-15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сследование</a:t>
            </a:r>
            <a:r>
              <a:rPr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животных.</a:t>
            </a:r>
            <a:endParaRPr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10183" y="393204"/>
            <a:ext cx="7720965" cy="1150620"/>
            <a:chOff x="710183" y="393204"/>
            <a:chExt cx="7720965" cy="11506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0183" y="393204"/>
              <a:ext cx="7720583" cy="115060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28293" y="511302"/>
              <a:ext cx="7489190" cy="919480"/>
            </a:xfrm>
            <a:custGeom>
              <a:avLst/>
              <a:gdLst/>
              <a:ahLst/>
              <a:cxnLst/>
              <a:rect l="l" t="t" r="r" b="b"/>
              <a:pathLst>
                <a:path w="7489190" h="919480">
                  <a:moveTo>
                    <a:pt x="7335774" y="0"/>
                  </a:moveTo>
                  <a:lnTo>
                    <a:pt x="153162" y="0"/>
                  </a:lnTo>
                  <a:lnTo>
                    <a:pt x="104748" y="7808"/>
                  </a:lnTo>
                  <a:lnTo>
                    <a:pt x="62704" y="29553"/>
                  </a:lnTo>
                  <a:lnTo>
                    <a:pt x="29549" y="62709"/>
                  </a:lnTo>
                  <a:lnTo>
                    <a:pt x="7807" y="104753"/>
                  </a:lnTo>
                  <a:lnTo>
                    <a:pt x="0" y="153162"/>
                  </a:lnTo>
                  <a:lnTo>
                    <a:pt x="0" y="765810"/>
                  </a:lnTo>
                  <a:lnTo>
                    <a:pt x="7807" y="814218"/>
                  </a:lnTo>
                  <a:lnTo>
                    <a:pt x="29549" y="856262"/>
                  </a:lnTo>
                  <a:lnTo>
                    <a:pt x="62704" y="889418"/>
                  </a:lnTo>
                  <a:lnTo>
                    <a:pt x="104748" y="911163"/>
                  </a:lnTo>
                  <a:lnTo>
                    <a:pt x="153162" y="918972"/>
                  </a:lnTo>
                  <a:lnTo>
                    <a:pt x="7335774" y="918972"/>
                  </a:lnTo>
                  <a:lnTo>
                    <a:pt x="7384182" y="911163"/>
                  </a:lnTo>
                  <a:lnTo>
                    <a:pt x="7426226" y="889418"/>
                  </a:lnTo>
                  <a:lnTo>
                    <a:pt x="7459382" y="856262"/>
                  </a:lnTo>
                  <a:lnTo>
                    <a:pt x="7481127" y="814218"/>
                  </a:lnTo>
                  <a:lnTo>
                    <a:pt x="7488935" y="765810"/>
                  </a:lnTo>
                  <a:lnTo>
                    <a:pt x="7488935" y="153162"/>
                  </a:lnTo>
                  <a:lnTo>
                    <a:pt x="7481127" y="104753"/>
                  </a:lnTo>
                  <a:lnTo>
                    <a:pt x="7459382" y="62709"/>
                  </a:lnTo>
                  <a:lnTo>
                    <a:pt x="7426226" y="29553"/>
                  </a:lnTo>
                  <a:lnTo>
                    <a:pt x="7384182" y="7808"/>
                  </a:lnTo>
                  <a:lnTo>
                    <a:pt x="73357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28293" y="511302"/>
              <a:ext cx="7489190" cy="919480"/>
            </a:xfrm>
            <a:custGeom>
              <a:avLst/>
              <a:gdLst/>
              <a:ahLst/>
              <a:cxnLst/>
              <a:rect l="l" t="t" r="r" b="b"/>
              <a:pathLst>
                <a:path w="7489190" h="919480">
                  <a:moveTo>
                    <a:pt x="0" y="153162"/>
                  </a:moveTo>
                  <a:lnTo>
                    <a:pt x="7807" y="104753"/>
                  </a:lnTo>
                  <a:lnTo>
                    <a:pt x="29549" y="62709"/>
                  </a:lnTo>
                  <a:lnTo>
                    <a:pt x="62704" y="29553"/>
                  </a:lnTo>
                  <a:lnTo>
                    <a:pt x="104748" y="7808"/>
                  </a:lnTo>
                  <a:lnTo>
                    <a:pt x="153162" y="0"/>
                  </a:lnTo>
                  <a:lnTo>
                    <a:pt x="7335774" y="0"/>
                  </a:lnTo>
                  <a:lnTo>
                    <a:pt x="7384182" y="7808"/>
                  </a:lnTo>
                  <a:lnTo>
                    <a:pt x="7426226" y="29553"/>
                  </a:lnTo>
                  <a:lnTo>
                    <a:pt x="7459382" y="62709"/>
                  </a:lnTo>
                  <a:lnTo>
                    <a:pt x="7481127" y="104753"/>
                  </a:lnTo>
                  <a:lnTo>
                    <a:pt x="7488935" y="153162"/>
                  </a:lnTo>
                  <a:lnTo>
                    <a:pt x="7488935" y="765810"/>
                  </a:lnTo>
                  <a:lnTo>
                    <a:pt x="7481127" y="814218"/>
                  </a:lnTo>
                  <a:lnTo>
                    <a:pt x="7459382" y="856262"/>
                  </a:lnTo>
                  <a:lnTo>
                    <a:pt x="7426226" y="889418"/>
                  </a:lnTo>
                  <a:lnTo>
                    <a:pt x="7384182" y="911163"/>
                  </a:lnTo>
                  <a:lnTo>
                    <a:pt x="7335774" y="918972"/>
                  </a:lnTo>
                  <a:lnTo>
                    <a:pt x="153162" y="918972"/>
                  </a:lnTo>
                  <a:lnTo>
                    <a:pt x="104748" y="911163"/>
                  </a:lnTo>
                  <a:lnTo>
                    <a:pt x="62704" y="889418"/>
                  </a:lnTo>
                  <a:lnTo>
                    <a:pt x="29549" y="856262"/>
                  </a:lnTo>
                  <a:lnTo>
                    <a:pt x="7807" y="814218"/>
                  </a:lnTo>
                  <a:lnTo>
                    <a:pt x="0" y="765810"/>
                  </a:lnTo>
                  <a:lnTo>
                    <a:pt x="0" y="153162"/>
                  </a:lnTo>
                  <a:close/>
                </a:path>
              </a:pathLst>
            </a:custGeom>
            <a:ln w="25908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689607" y="577341"/>
            <a:ext cx="576389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0" marR="5080" indent="-445134">
              <a:lnSpc>
                <a:spcPct val="100000"/>
              </a:lnSpc>
              <a:spcBef>
                <a:spcPts val="100"/>
              </a:spcBef>
            </a:pPr>
            <a:r>
              <a:rPr sz="2400" b="1" spc="-15" dirty="0">
                <a:solidFill>
                  <a:srgbClr val="C00000"/>
                </a:solidFill>
              </a:rPr>
              <a:t>ДЕТСКОЕ </a:t>
            </a:r>
            <a:r>
              <a:rPr sz="2400" b="1" spc="-20" dirty="0">
                <a:solidFill>
                  <a:srgbClr val="C00000"/>
                </a:solidFill>
              </a:rPr>
              <a:t>ЭКСПЕРИМЕНТИРОВАНИЕ  </a:t>
            </a:r>
            <a:r>
              <a:rPr sz="2400" b="1" spc="-10" dirty="0">
                <a:solidFill>
                  <a:srgbClr val="C00000"/>
                </a:solidFill>
              </a:rPr>
              <a:t>МОЖНО </a:t>
            </a:r>
            <a:r>
              <a:rPr sz="2400" b="1" spc="-65" dirty="0">
                <a:solidFill>
                  <a:srgbClr val="C00000"/>
                </a:solidFill>
              </a:rPr>
              <a:t>РАЗДЕЛИТЬ </a:t>
            </a:r>
            <a:r>
              <a:rPr sz="2400" b="1" dirty="0">
                <a:solidFill>
                  <a:srgbClr val="C00000"/>
                </a:solidFill>
              </a:rPr>
              <a:t>НА </a:t>
            </a:r>
            <a:r>
              <a:rPr sz="2400" b="1" spc="-5" dirty="0">
                <a:solidFill>
                  <a:srgbClr val="C00000"/>
                </a:solidFill>
              </a:rPr>
              <a:t>ТЕМЫ:</a:t>
            </a:r>
            <a:endParaRPr sz="2400" b="1" dirty="0">
              <a:solidFill>
                <a:srgbClr val="C00000"/>
              </a:solidFill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889112" y="4530905"/>
            <a:ext cx="3029789" cy="2253063"/>
            <a:chOff x="4235248" y="2328565"/>
            <a:chExt cx="4828743" cy="409277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35248" y="2328565"/>
              <a:ext cx="4828743" cy="409277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60034" y="2681407"/>
              <a:ext cx="3920108" cy="341154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object 11"/>
            <p:cNvSpPr/>
            <p:nvPr/>
          </p:nvSpPr>
          <p:spPr>
            <a:xfrm>
              <a:off x="4815839" y="2953512"/>
              <a:ext cx="3964304" cy="3184525"/>
            </a:xfrm>
            <a:custGeom>
              <a:avLst/>
              <a:gdLst/>
              <a:ahLst/>
              <a:cxnLst/>
              <a:rect l="l" t="t" r="r" b="b"/>
              <a:pathLst>
                <a:path w="3964304" h="3184525">
                  <a:moveTo>
                    <a:pt x="558926" y="0"/>
                  </a:moveTo>
                  <a:lnTo>
                    <a:pt x="3964305" y="0"/>
                  </a:lnTo>
                  <a:lnTo>
                    <a:pt x="3964305" y="2625090"/>
                  </a:lnTo>
                  <a:lnTo>
                    <a:pt x="3961384" y="2681058"/>
                  </a:lnTo>
                  <a:lnTo>
                    <a:pt x="3953129" y="2736583"/>
                  </a:lnTo>
                  <a:lnTo>
                    <a:pt x="3939286" y="2790647"/>
                  </a:lnTo>
                  <a:lnTo>
                    <a:pt x="3920363" y="2842006"/>
                  </a:lnTo>
                  <a:lnTo>
                    <a:pt x="3896614" y="2891066"/>
                  </a:lnTo>
                  <a:lnTo>
                    <a:pt x="3868674" y="2937205"/>
                  </a:lnTo>
                  <a:lnTo>
                    <a:pt x="3836289" y="2980321"/>
                  </a:lnTo>
                  <a:lnTo>
                    <a:pt x="3800093" y="3019894"/>
                  </a:lnTo>
                  <a:lnTo>
                    <a:pt x="3760596" y="3056026"/>
                  </a:lnTo>
                  <a:lnTo>
                    <a:pt x="3717416" y="3088360"/>
                  </a:lnTo>
                  <a:lnTo>
                    <a:pt x="3671316" y="3116389"/>
                  </a:lnTo>
                  <a:lnTo>
                    <a:pt x="3622293" y="3140062"/>
                  </a:lnTo>
                  <a:lnTo>
                    <a:pt x="3570859" y="3159048"/>
                  </a:lnTo>
                  <a:lnTo>
                    <a:pt x="3516884" y="3172891"/>
                  </a:lnTo>
                  <a:lnTo>
                    <a:pt x="3461258" y="3181070"/>
                  </a:lnTo>
                  <a:lnTo>
                    <a:pt x="3405251" y="3184017"/>
                  </a:lnTo>
                  <a:lnTo>
                    <a:pt x="0" y="3184017"/>
                  </a:lnTo>
                  <a:lnTo>
                    <a:pt x="0" y="558926"/>
                  </a:lnTo>
                  <a:lnTo>
                    <a:pt x="2921" y="502920"/>
                  </a:lnTo>
                  <a:lnTo>
                    <a:pt x="11175" y="447421"/>
                  </a:lnTo>
                  <a:lnTo>
                    <a:pt x="25019" y="393318"/>
                  </a:lnTo>
                  <a:lnTo>
                    <a:pt x="43942" y="342011"/>
                  </a:lnTo>
                  <a:lnTo>
                    <a:pt x="67563" y="292988"/>
                  </a:lnTo>
                  <a:lnTo>
                    <a:pt x="95631" y="246761"/>
                  </a:lnTo>
                  <a:lnTo>
                    <a:pt x="128015" y="203708"/>
                  </a:lnTo>
                  <a:lnTo>
                    <a:pt x="164084" y="164084"/>
                  </a:lnTo>
                  <a:lnTo>
                    <a:pt x="203708" y="128015"/>
                  </a:lnTo>
                  <a:lnTo>
                    <a:pt x="246761" y="95630"/>
                  </a:lnTo>
                  <a:lnTo>
                    <a:pt x="292988" y="67563"/>
                  </a:lnTo>
                  <a:lnTo>
                    <a:pt x="342011" y="43941"/>
                  </a:lnTo>
                  <a:lnTo>
                    <a:pt x="393319" y="25018"/>
                  </a:lnTo>
                  <a:lnTo>
                    <a:pt x="447421" y="11175"/>
                  </a:lnTo>
                  <a:lnTo>
                    <a:pt x="502920" y="2921"/>
                  </a:lnTo>
                  <a:lnTo>
                    <a:pt x="558926" y="0"/>
                  </a:lnTo>
                  <a:close/>
                </a:path>
              </a:pathLst>
            </a:custGeom>
            <a:ln w="88392">
              <a:solidFill>
                <a:srgbClr val="FFFF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17" y="2060848"/>
            <a:ext cx="2790284" cy="20927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409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7498080" cy="1296144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</a:rPr>
              <a:t>НОД  экспериментально-исследовательская деятельность </a:t>
            </a:r>
            <a:br>
              <a:rPr lang="ru-RU" sz="2400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«Знакомство со свойствами воздуха и значение его для живых организмов», 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>воспитатель </a:t>
            </a:r>
            <a:r>
              <a:rPr lang="ru-RU" sz="2000" b="1" dirty="0" err="1">
                <a:solidFill>
                  <a:srgbClr val="C00000"/>
                </a:solidFill>
              </a:rPr>
              <a:t>Свяжина</a:t>
            </a:r>
            <a:r>
              <a:rPr lang="ru-RU" sz="2000" b="1" dirty="0">
                <a:solidFill>
                  <a:srgbClr val="C00000"/>
                </a:solidFill>
              </a:rPr>
              <a:t> Е.В., ВКК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1700808"/>
            <a:ext cx="7498080" cy="4896544"/>
          </a:xfrm>
        </p:spPr>
        <p:txBody>
          <a:bodyPr>
            <a:normAutofit fontScale="47500" lnSpcReduction="20000"/>
          </a:bodyPr>
          <a:lstStyle/>
          <a:p>
            <a:pPr marL="82296" indent="0" algn="ctr">
              <a:buNone/>
            </a:pPr>
            <a:r>
              <a:rPr lang="ru-RU" sz="3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Задачи.</a:t>
            </a:r>
          </a:p>
          <a:p>
            <a:pPr marL="82296" indent="0">
              <a:buNone/>
            </a:pPr>
            <a:r>
              <a:rPr lang="ru-RU" sz="38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овладению некоторыми способами обнаружения воздуха;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понятие, что в природе все взаимосвязано и человек не должен нарушать эти взаимосвязи;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с основными причинами загрязнения воздуха.</a:t>
            </a:r>
          </a:p>
          <a:p>
            <a:pPr marL="82296" indent="0">
              <a:buNone/>
            </a:pPr>
            <a:r>
              <a:rPr lang="ru-RU" sz="38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любознательность, наблюдательность, умения самостоятельно устанавливать причинно-следственные связи;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моделировать мыслительные действия при познании и описании объектов и явлений неживой природы.</a:t>
            </a:r>
          </a:p>
          <a:p>
            <a:pPr marL="82296" indent="0">
              <a:buNone/>
            </a:pPr>
            <a:r>
              <a:rPr lang="ru-RU" sz="38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умению работать коллективно, соблюдать правила безопасности во время опытов;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бережное отношение к окружающей среде;</a:t>
            </a:r>
          </a:p>
          <a:p>
            <a:pPr marL="82296" indent="0">
              <a:buNone/>
            </a:pPr>
            <a:r>
              <a:rPr lang="ru-RU" sz="38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Предварительная работа: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 презентации по теме: «Ученые -исследователи», познакомились с правилами работы в лаборатории во время проведения опытов и экспериментов; д/и «Живая и неживая природа»; наблюдение за дыханием животных, растений, рыб.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7537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1311" y="476672"/>
            <a:ext cx="8172400" cy="1012974"/>
          </a:xfrm>
        </p:spPr>
        <p:txBody>
          <a:bodyPr>
            <a:noAutofit/>
          </a:bodyPr>
          <a:lstStyle/>
          <a:p>
            <a:pPr algn="ctr"/>
            <a:r>
              <a:rPr lang="ru-RU" sz="2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НОД вторая младшая группа экспериментирование с водой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«Маленькие фокусники», </a:t>
            </a:r>
            <a:b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  </a:t>
            </a:r>
            <a:r>
              <a:rPr lang="ru-RU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Стерхова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М.С., 1кк</a:t>
            </a:r>
            <a:br>
              <a:rPr lang="ru-RU" sz="2400" dirty="0">
                <a:solidFill>
                  <a:srgbClr val="C00000"/>
                </a:solidFill>
                <a:effectLst/>
              </a:rPr>
            </a:b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700808"/>
            <a:ext cx="7656649" cy="4968552"/>
          </a:xfrm>
        </p:spPr>
        <p:txBody>
          <a:bodyPr>
            <a:normAutofit fontScale="62500" lnSpcReduction="20000"/>
          </a:bodyPr>
          <a:lstStyle/>
          <a:p>
            <a:pPr marL="82296" indent="0">
              <a:buNone/>
            </a:pPr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детей в элементарную исследовательскую деятельность по изучению качеств и свойств неживой природы.</a:t>
            </a:r>
          </a:p>
          <a:p>
            <a:pPr marL="82296" indent="0" algn="ctr">
              <a:buNone/>
            </a:pP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 algn="ctr">
              <a:buNone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Задачи.</a:t>
            </a:r>
          </a:p>
          <a:p>
            <a:pPr marL="82296" indent="0">
              <a:buNone/>
            </a:pPr>
            <a:r>
              <a:rPr lang="ru-RU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детей со свойствами воды (цвет);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активизировать и обогащать словарь детей существительными, прилагательными, глаголами по теме занятия.</a:t>
            </a:r>
          </a:p>
          <a:p>
            <a:pPr marL="82296" indent="0">
              <a:buNone/>
            </a:pPr>
            <a:r>
              <a:rPr lang="ru-RU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навыки проведения первых опытов;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мышление, речь, кругозор и любознательность детей; рассказать о значении воды для всего живого;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 детей познавательный интерес, самостоятельность, наблюдательность, способность сравнивать.</a:t>
            </a:r>
          </a:p>
          <a:p>
            <a:pPr marL="82296" indent="0">
              <a:buNone/>
            </a:pPr>
            <a:r>
              <a:rPr lang="ru-RU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работать в группе.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0728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D94488-D86F-AFA7-B8D1-495941508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274638"/>
            <a:ext cx="7890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НОД вторая младшая группа экспериментирование с звуками </a:t>
            </a:r>
            <a:r>
              <a:rPr lang="ru-RU" sz="3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«Колобок-музыкант» </a:t>
            </a:r>
            <a:b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музыкальный руководитель </a:t>
            </a:r>
            <a:r>
              <a:rPr lang="ru-RU" sz="2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Непрокина</a:t>
            </a: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О.Д., ВКК</a:t>
            </a:r>
            <a:endParaRPr lang="ru-RU" sz="2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88C28C-8D32-40A5-0BEF-52C2B0492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ривлечение внимания детей к богатству и разнообразию звуков окружающей действительности.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2296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Задачи.</a:t>
            </a:r>
            <a:endParaRPr lang="ru-RU" sz="18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i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Образовательные.</a:t>
            </a:r>
            <a:r>
              <a:rPr lang="ru-RU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Способствовать формированию у детей познавательного интереса. Обучение игре на ложках, колокольчике, бумаге.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i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Развивающие.</a:t>
            </a:r>
            <a:r>
              <a:rPr lang="ru-RU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 представлений детей о звуке, движении, а также их различных комбинациях. Развитие творческого воображения, музыкальности через объединение различных ощущений (зрительных, слуховых, тактильных).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b="1" i="1" u="sng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Воспитательные.</a:t>
            </a:r>
            <a:r>
              <a:rPr lang="ru-RU" sz="1800" b="1" i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Воспитывать любовь к музыке и желание участвовать в музыкальном процессе. Воспитывать бережное отношение к музыкальным инструментам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1596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94DEA4-CCFC-BEF8-36BC-D5205614B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78621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Представление</a:t>
            </a:r>
            <a:r>
              <a:rPr lang="ru-RU" sz="2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педагогического опыта</a:t>
            </a:r>
            <a:br>
              <a:rPr lang="ru-RU" sz="2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en-US" sz="3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STEM</a:t>
            </a:r>
            <a:r>
              <a:rPr lang="ru-RU" sz="3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аэробика», как инновационный подход для гармоничного развития детей с ОВЗ старшего дошкольного возраста» </a:t>
            </a:r>
            <a:br>
              <a:rPr lang="ru-RU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инструктор по ФК, Устьянцева И.Г., ВКК</a:t>
            </a:r>
            <a:endParaRPr lang="ru-RU" sz="2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702A7A-F1B2-55A9-A1DB-5D2091D1C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616" y="2276872"/>
            <a:ext cx="7818072" cy="4464496"/>
          </a:xfrm>
        </p:spPr>
        <p:txBody>
          <a:bodyPr>
            <a:normAutofit fontScale="70000" lnSpcReduction="20000"/>
          </a:bodyPr>
          <a:lstStyle/>
          <a:p>
            <a:pPr marL="82296" indent="0" algn="just">
              <a:buNone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знакомство воспитателей и специалистов ДОУ с инновационным подходом для гармоничного развития детей с ОВЗ старшего дошкольного возраста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STEM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аэробикой»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модульной программы «STEM – образование для детей дошкольного возраста».</a:t>
            </a:r>
          </a:p>
          <a:p>
            <a:pPr marL="82296" indent="0">
              <a:buNone/>
            </a:pP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 algn="ctr">
              <a:buNone/>
            </a:pPr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современных методов и приемов по физическому развитию детей дошкольного возраста посредством модульной программы STEM – образование;</a:t>
            </a:r>
          </a:p>
          <a:p>
            <a:pPr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трансляция опыта работы: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STEM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аэробика», как инновационный подход для гармоничного развития детей с ОВЗ старшего дошкольного возраста»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1423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620688"/>
            <a:ext cx="7818072" cy="5627712"/>
          </a:xfrm>
        </p:spPr>
        <p:txBody>
          <a:bodyPr>
            <a:normAutofit fontScale="70000" lnSpcReduction="20000"/>
          </a:bodyPr>
          <a:lstStyle/>
          <a:p>
            <a:pPr marL="82296" indent="0" algn="just">
              <a:buNone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профессиональной компетентности воспитателей и специалистов ДОУ в организации работы  по развитию критического мышления детей дошкольного возраста посредством модульной программы «STEM – образование для детей дошкольного возраста».</a:t>
            </a:r>
          </a:p>
          <a:p>
            <a:pPr marL="82296" indent="0">
              <a:buNone/>
            </a:pP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82296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внедрение современных методов и приемов по развитию критического мышления детей дошкольного возраста посредством модульной программы STEM – образование;</a:t>
            </a:r>
          </a:p>
          <a:p>
            <a:pPr marL="82296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трансляция опыта работы по развитию критического мышления детей дошкольного возраста посредством модульной программы STEM – образование;</a:t>
            </a:r>
          </a:p>
          <a:p>
            <a:pPr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 педагогов к совершенствованию </a:t>
            </a:r>
          </a:p>
          <a:p>
            <a:pPr marL="82296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развитию критического мышления </a:t>
            </a:r>
          </a:p>
          <a:p>
            <a:pPr marL="82296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дошкольного возраста.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www.vippng.com/png/full/194-1946929_administration-clip-art-teacher-owl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705492"/>
            <a:ext cx="2453828" cy="199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098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634082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Рекомендации: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268760"/>
            <a:ext cx="7746064" cy="518457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помогайте детям находить ответы на их вопросы самостоятельно, задавая наводящие вопросы;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появление у ребенка интереса к экспериментированию напрямую зависит от вашей заинтересованности, проявляйте искренний интерес к данной деятельности;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сдерживайте инициативы малыша, предоставьте ему возможность самому делать все доступные для него действия;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поддержания интереса ребенка к продолжительным экспериментам вместе с ребенком ведите календарь наблюдений;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заключении эксперимента всегда старайтесь подвести малыша к выводу: «О чём свидетельствует результат опыта, что это значит?...».  Это поможет развить у ребенка способность анализировать, делать выводы и обобщать.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8561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818072" cy="70609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Модуль «</a:t>
            </a:r>
            <a:r>
              <a:rPr lang="en-US" sz="3200" b="1" dirty="0">
                <a:solidFill>
                  <a:srgbClr val="C00000"/>
                </a:solidFill>
              </a:rPr>
              <a:t>Lego – </a:t>
            </a:r>
            <a:r>
              <a:rPr lang="ru-RU" sz="3200" b="1" dirty="0">
                <a:solidFill>
                  <a:srgbClr val="C00000"/>
                </a:solidFill>
              </a:rPr>
              <a:t>конструирование»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268760"/>
            <a:ext cx="7674056" cy="5472608"/>
          </a:xfrm>
        </p:spPr>
        <p:txBody>
          <a:bodyPr>
            <a:normAutofit fontScale="85000" lnSpcReduction="10000"/>
          </a:bodyPr>
          <a:lstStyle/>
          <a:p>
            <a:pPr marL="82296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образовательной деятельности дети становятся строителями, архитекторами и творцами, играя, они воплощают в жизнь свои идеи. Начиная с простых фигур (с 3 до 5 лет), ребенок продвигается все дальше и дальше. Видя свои успехи, он становится более уверенным и переходит к следующему, более сложному этапу обучения. </a:t>
            </a:r>
          </a:p>
          <a:p>
            <a:pPr marL="82296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интеллектуальное и творческое развитие дошкольников путем реализации образовательных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иннициатив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LEGO Education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через решение локальных задач, возникающих в процессе организации деятельности детей  с тематическими конструкторами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LEGO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82296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82296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Серия «LEGО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содержит наборы для детей разного возраста. При этом для каждого возраста разработаны максимально удобные по размеру детали. Наборы для малышей состоят из крупных элементов DUPLO, а старшие дошкольники работают с деталями стандартного размера «LEGO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82296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3051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19271" y="227063"/>
            <a:ext cx="2725420" cy="1254760"/>
            <a:chOff x="3319271" y="227063"/>
            <a:chExt cx="2725420" cy="12547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36035" y="303288"/>
              <a:ext cx="2511552" cy="94029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19271" y="227063"/>
              <a:ext cx="2724912" cy="125426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83279" y="330707"/>
              <a:ext cx="2421636" cy="85039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383279" y="330707"/>
              <a:ext cx="2421890" cy="850900"/>
            </a:xfrm>
            <a:custGeom>
              <a:avLst/>
              <a:gdLst/>
              <a:ahLst/>
              <a:cxnLst/>
              <a:rect l="l" t="t" r="r" b="b"/>
              <a:pathLst>
                <a:path w="2421890" h="850900">
                  <a:moveTo>
                    <a:pt x="0" y="141732"/>
                  </a:moveTo>
                  <a:lnTo>
                    <a:pt x="7229" y="96950"/>
                  </a:lnTo>
                  <a:lnTo>
                    <a:pt x="27358" y="58046"/>
                  </a:lnTo>
                  <a:lnTo>
                    <a:pt x="58046" y="27358"/>
                  </a:lnTo>
                  <a:lnTo>
                    <a:pt x="96950" y="7229"/>
                  </a:lnTo>
                  <a:lnTo>
                    <a:pt x="141732" y="0"/>
                  </a:lnTo>
                  <a:lnTo>
                    <a:pt x="2279904" y="0"/>
                  </a:lnTo>
                  <a:lnTo>
                    <a:pt x="2324685" y="7229"/>
                  </a:lnTo>
                  <a:lnTo>
                    <a:pt x="2363589" y="27358"/>
                  </a:lnTo>
                  <a:lnTo>
                    <a:pt x="2394277" y="58046"/>
                  </a:lnTo>
                  <a:lnTo>
                    <a:pt x="2414406" y="96950"/>
                  </a:lnTo>
                  <a:lnTo>
                    <a:pt x="2421636" y="141732"/>
                  </a:lnTo>
                  <a:lnTo>
                    <a:pt x="2421636" y="708660"/>
                  </a:lnTo>
                  <a:lnTo>
                    <a:pt x="2414406" y="753441"/>
                  </a:lnTo>
                  <a:lnTo>
                    <a:pt x="2394277" y="792345"/>
                  </a:lnTo>
                  <a:lnTo>
                    <a:pt x="2363589" y="823033"/>
                  </a:lnTo>
                  <a:lnTo>
                    <a:pt x="2324685" y="843162"/>
                  </a:lnTo>
                  <a:lnTo>
                    <a:pt x="2279904" y="850392"/>
                  </a:lnTo>
                  <a:lnTo>
                    <a:pt x="141732" y="850392"/>
                  </a:lnTo>
                  <a:lnTo>
                    <a:pt x="96950" y="843162"/>
                  </a:lnTo>
                  <a:lnTo>
                    <a:pt x="58046" y="823033"/>
                  </a:lnTo>
                  <a:lnTo>
                    <a:pt x="27358" y="792345"/>
                  </a:lnTo>
                  <a:lnTo>
                    <a:pt x="7229" y="753441"/>
                  </a:lnTo>
                  <a:lnTo>
                    <a:pt x="0" y="708660"/>
                  </a:lnTo>
                  <a:lnTo>
                    <a:pt x="0" y="141732"/>
                  </a:lnTo>
                  <a:close/>
                </a:path>
              </a:pathLst>
            </a:custGeom>
            <a:ln w="9144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685413" y="316738"/>
            <a:ext cx="199707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120" dirty="0">
                <a:solidFill>
                  <a:srgbClr val="C00000"/>
                </a:solidFill>
                <a:latin typeface="Trebuchet MS"/>
                <a:cs typeface="Trebuchet MS"/>
              </a:rPr>
              <a:t>З</a:t>
            </a:r>
            <a:r>
              <a:rPr sz="4400" spc="130" dirty="0">
                <a:solidFill>
                  <a:srgbClr val="C00000"/>
                </a:solidFill>
                <a:latin typeface="Trebuchet MS"/>
                <a:cs typeface="Trebuchet MS"/>
              </a:rPr>
              <a:t>а</a:t>
            </a:r>
            <a:r>
              <a:rPr sz="4400" spc="-240" dirty="0">
                <a:solidFill>
                  <a:srgbClr val="C00000"/>
                </a:solidFill>
                <a:latin typeface="Trebuchet MS"/>
                <a:cs typeface="Trebuchet MS"/>
              </a:rPr>
              <a:t>дачи</a:t>
            </a:r>
            <a:r>
              <a:rPr sz="4400" spc="-450" dirty="0">
                <a:solidFill>
                  <a:srgbClr val="C00000"/>
                </a:solidFill>
                <a:latin typeface="Trebuchet MS"/>
                <a:cs typeface="Trebuchet MS"/>
              </a:rPr>
              <a:t>:</a:t>
            </a:r>
            <a:endParaRPr sz="4400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-13422" y="1642131"/>
            <a:ext cx="2945162" cy="5026801"/>
            <a:chOff x="385572" y="1684020"/>
            <a:chExt cx="2781300" cy="446532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5572" y="1684020"/>
              <a:ext cx="2781300" cy="446532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8056" y="1807464"/>
              <a:ext cx="2656332" cy="428548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2816" y="1711452"/>
              <a:ext cx="2691384" cy="437540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32816" y="1711452"/>
              <a:ext cx="2691765" cy="4375785"/>
            </a:xfrm>
            <a:custGeom>
              <a:avLst/>
              <a:gdLst/>
              <a:ahLst/>
              <a:cxnLst/>
              <a:rect l="l" t="t" r="r" b="b"/>
              <a:pathLst>
                <a:path w="2691765" h="4375785">
                  <a:moveTo>
                    <a:pt x="0" y="198247"/>
                  </a:moveTo>
                  <a:lnTo>
                    <a:pt x="5234" y="152795"/>
                  </a:lnTo>
                  <a:lnTo>
                    <a:pt x="20144" y="111069"/>
                  </a:lnTo>
                  <a:lnTo>
                    <a:pt x="43541" y="74259"/>
                  </a:lnTo>
                  <a:lnTo>
                    <a:pt x="74234" y="43557"/>
                  </a:lnTo>
                  <a:lnTo>
                    <a:pt x="111034" y="20152"/>
                  </a:lnTo>
                  <a:lnTo>
                    <a:pt x="152751" y="5236"/>
                  </a:lnTo>
                  <a:lnTo>
                    <a:pt x="198196" y="0"/>
                  </a:lnTo>
                  <a:lnTo>
                    <a:pt x="2493137" y="0"/>
                  </a:lnTo>
                  <a:lnTo>
                    <a:pt x="2538588" y="5236"/>
                  </a:lnTo>
                  <a:lnTo>
                    <a:pt x="2580314" y="20152"/>
                  </a:lnTo>
                  <a:lnTo>
                    <a:pt x="2617124" y="43557"/>
                  </a:lnTo>
                  <a:lnTo>
                    <a:pt x="2647826" y="74259"/>
                  </a:lnTo>
                  <a:lnTo>
                    <a:pt x="2671231" y="111069"/>
                  </a:lnTo>
                  <a:lnTo>
                    <a:pt x="2686147" y="152795"/>
                  </a:lnTo>
                  <a:lnTo>
                    <a:pt x="2691384" y="198247"/>
                  </a:lnTo>
                  <a:lnTo>
                    <a:pt x="2691384" y="4177207"/>
                  </a:lnTo>
                  <a:lnTo>
                    <a:pt x="2686147" y="4222652"/>
                  </a:lnTo>
                  <a:lnTo>
                    <a:pt x="2671231" y="4264369"/>
                  </a:lnTo>
                  <a:lnTo>
                    <a:pt x="2647826" y="4301169"/>
                  </a:lnTo>
                  <a:lnTo>
                    <a:pt x="2617124" y="4331862"/>
                  </a:lnTo>
                  <a:lnTo>
                    <a:pt x="2580314" y="4355259"/>
                  </a:lnTo>
                  <a:lnTo>
                    <a:pt x="2538588" y="4370169"/>
                  </a:lnTo>
                  <a:lnTo>
                    <a:pt x="2493137" y="4375404"/>
                  </a:lnTo>
                  <a:lnTo>
                    <a:pt x="198196" y="4375404"/>
                  </a:lnTo>
                  <a:lnTo>
                    <a:pt x="152751" y="4370169"/>
                  </a:lnTo>
                  <a:lnTo>
                    <a:pt x="111034" y="4355259"/>
                  </a:lnTo>
                  <a:lnTo>
                    <a:pt x="74234" y="4331862"/>
                  </a:lnTo>
                  <a:lnTo>
                    <a:pt x="43541" y="4301169"/>
                  </a:lnTo>
                  <a:lnTo>
                    <a:pt x="20144" y="4264369"/>
                  </a:lnTo>
                  <a:lnTo>
                    <a:pt x="5234" y="4222652"/>
                  </a:lnTo>
                  <a:lnTo>
                    <a:pt x="0" y="4177207"/>
                  </a:lnTo>
                  <a:lnTo>
                    <a:pt x="0" y="198247"/>
                  </a:lnTo>
                  <a:close/>
                </a:path>
              </a:pathLst>
            </a:custGeom>
            <a:ln w="9144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69468" y="1750739"/>
            <a:ext cx="2418715" cy="343684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191770">
              <a:lnSpc>
                <a:spcPct val="100000"/>
              </a:lnSpc>
              <a:spcBef>
                <a:spcPts val="1000"/>
              </a:spcBef>
            </a:pPr>
            <a:r>
              <a:rPr sz="1400" u="heavy" spc="-35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b="1" i="1" u="sng" spc="-10" dirty="0" err="1">
                <a:solidFill>
                  <a:srgbClr val="FF0000"/>
                </a:solidFill>
                <a:uFill>
                  <a:solidFill>
                    <a:srgbClr val="001F5F"/>
                  </a:solidFill>
                </a:uFill>
                <a:latin typeface="Times New Roman"/>
                <a:cs typeface="Times New Roman"/>
              </a:rPr>
              <a:t>Образовательные</a:t>
            </a:r>
            <a:r>
              <a:rPr sz="1400" b="1" i="1" u="sng" spc="-35" dirty="0">
                <a:solidFill>
                  <a:srgbClr val="FF0000"/>
                </a:solidFill>
                <a:uFill>
                  <a:solidFill>
                    <a:srgbClr val="001F5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b="1" i="1" u="sng" spc="-5" dirty="0" err="1">
                <a:solidFill>
                  <a:srgbClr val="FF0000"/>
                </a:solidFill>
                <a:uFill>
                  <a:solidFill>
                    <a:srgbClr val="001F5F"/>
                  </a:solidFill>
                </a:uFill>
                <a:latin typeface="Times New Roman"/>
                <a:cs typeface="Times New Roman"/>
              </a:rPr>
              <a:t>задачи</a:t>
            </a:r>
            <a:endParaRPr sz="1400" u="sng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1520" y="2328245"/>
            <a:ext cx="2635437" cy="41678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способствовать формированию у детей системы знаний об окружающем мире, используя метод моделирования;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способствовать формированию интереса к техническому творчеству;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поддерживать у детей инициативу, самостоятельность, познавательную активность;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способствовать формированию у детей приемов и навыков проведения исследовательских работ;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научить работать с инструкциями, схемами, таблицами, алгоритмами, соблюдая последовательность.</a:t>
            </a:r>
          </a:p>
        </p:txBody>
      </p:sp>
      <p:grpSp>
        <p:nvGrpSpPr>
          <p:cNvPr id="15" name="object 15"/>
          <p:cNvGrpSpPr/>
          <p:nvPr/>
        </p:nvGrpSpPr>
        <p:grpSpPr>
          <a:xfrm>
            <a:off x="3013475" y="1930907"/>
            <a:ext cx="3026480" cy="4738453"/>
            <a:chOff x="3162300" y="1930907"/>
            <a:chExt cx="2804160" cy="4223385"/>
          </a:xfrm>
        </p:grpSpPr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62300" y="1930907"/>
              <a:ext cx="2804160" cy="422300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24784" y="2054352"/>
              <a:ext cx="2676144" cy="373684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09544" y="1958339"/>
              <a:ext cx="2714244" cy="413308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209544" y="1958339"/>
              <a:ext cx="2714625" cy="4133215"/>
            </a:xfrm>
            <a:custGeom>
              <a:avLst/>
              <a:gdLst/>
              <a:ahLst/>
              <a:cxnLst/>
              <a:rect l="l" t="t" r="r" b="b"/>
              <a:pathLst>
                <a:path w="2714625" h="4133215">
                  <a:moveTo>
                    <a:pt x="0" y="199898"/>
                  </a:moveTo>
                  <a:lnTo>
                    <a:pt x="5281" y="154075"/>
                  </a:lnTo>
                  <a:lnTo>
                    <a:pt x="20324" y="112004"/>
                  </a:lnTo>
                  <a:lnTo>
                    <a:pt x="43927" y="74887"/>
                  </a:lnTo>
                  <a:lnTo>
                    <a:pt x="74887" y="43927"/>
                  </a:lnTo>
                  <a:lnTo>
                    <a:pt x="112004" y="20324"/>
                  </a:lnTo>
                  <a:lnTo>
                    <a:pt x="154075" y="5281"/>
                  </a:lnTo>
                  <a:lnTo>
                    <a:pt x="199897" y="0"/>
                  </a:lnTo>
                  <a:lnTo>
                    <a:pt x="2514346" y="0"/>
                  </a:lnTo>
                  <a:lnTo>
                    <a:pt x="2560168" y="5281"/>
                  </a:lnTo>
                  <a:lnTo>
                    <a:pt x="2602239" y="20324"/>
                  </a:lnTo>
                  <a:lnTo>
                    <a:pt x="2639356" y="43927"/>
                  </a:lnTo>
                  <a:lnTo>
                    <a:pt x="2670316" y="74887"/>
                  </a:lnTo>
                  <a:lnTo>
                    <a:pt x="2693919" y="112004"/>
                  </a:lnTo>
                  <a:lnTo>
                    <a:pt x="2708962" y="154075"/>
                  </a:lnTo>
                  <a:lnTo>
                    <a:pt x="2714244" y="199898"/>
                  </a:lnTo>
                  <a:lnTo>
                    <a:pt x="2714244" y="3933202"/>
                  </a:lnTo>
                  <a:lnTo>
                    <a:pt x="2708962" y="3979036"/>
                  </a:lnTo>
                  <a:lnTo>
                    <a:pt x="2693919" y="4021110"/>
                  </a:lnTo>
                  <a:lnTo>
                    <a:pt x="2670316" y="4058223"/>
                  </a:lnTo>
                  <a:lnTo>
                    <a:pt x="2639356" y="4089177"/>
                  </a:lnTo>
                  <a:lnTo>
                    <a:pt x="2602239" y="4112772"/>
                  </a:lnTo>
                  <a:lnTo>
                    <a:pt x="2560168" y="4127809"/>
                  </a:lnTo>
                  <a:lnTo>
                    <a:pt x="2514346" y="4133088"/>
                  </a:lnTo>
                  <a:lnTo>
                    <a:pt x="199897" y="4133088"/>
                  </a:lnTo>
                  <a:lnTo>
                    <a:pt x="154075" y="4127809"/>
                  </a:lnTo>
                  <a:lnTo>
                    <a:pt x="112004" y="4112772"/>
                  </a:lnTo>
                  <a:lnTo>
                    <a:pt x="74887" y="4089177"/>
                  </a:lnTo>
                  <a:lnTo>
                    <a:pt x="43927" y="4058223"/>
                  </a:lnTo>
                  <a:lnTo>
                    <a:pt x="20324" y="4021110"/>
                  </a:lnTo>
                  <a:lnTo>
                    <a:pt x="5281" y="3979036"/>
                  </a:lnTo>
                  <a:lnTo>
                    <a:pt x="0" y="3933202"/>
                  </a:lnTo>
                  <a:lnTo>
                    <a:pt x="0" y="199898"/>
                  </a:lnTo>
                  <a:close/>
                </a:path>
              </a:pathLst>
            </a:custGeom>
            <a:ln w="9144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3780790" y="2112645"/>
            <a:ext cx="165798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u="heavy" spc="-35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b="1" i="1" u="sng" spc="-10" dirty="0">
                <a:solidFill>
                  <a:srgbClr val="FF0000"/>
                </a:solidFill>
                <a:uFill>
                  <a:solidFill>
                    <a:srgbClr val="001F5F"/>
                  </a:solidFill>
                </a:uFill>
                <a:latin typeface="Times New Roman"/>
                <a:cs typeface="Times New Roman"/>
              </a:rPr>
              <a:t>Развивающие</a:t>
            </a:r>
            <a:r>
              <a:rPr sz="1400" b="1" i="1" u="sng" spc="-75" dirty="0">
                <a:solidFill>
                  <a:srgbClr val="FF0000"/>
                </a:solidFill>
                <a:uFill>
                  <a:solidFill>
                    <a:srgbClr val="001F5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b="1" i="1" u="sng" spc="-5" dirty="0">
                <a:solidFill>
                  <a:srgbClr val="FF0000"/>
                </a:solidFill>
                <a:uFill>
                  <a:solidFill>
                    <a:srgbClr val="001F5F"/>
                  </a:solidFill>
                </a:uFill>
                <a:latin typeface="Times New Roman"/>
                <a:cs typeface="Times New Roman"/>
              </a:rPr>
              <a:t>задачи</a:t>
            </a:r>
            <a:endParaRPr sz="1400" u="sng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131840" y="2423540"/>
            <a:ext cx="2673329" cy="37061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0" indent="-171450" algn="just">
              <a:spcBef>
                <a:spcPts val="0"/>
              </a:spcBef>
              <a:buFontTx/>
              <a:buChar char="-"/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spcBef>
                <a:spcPts val="0"/>
              </a:spcBef>
              <a:buFontTx/>
              <a:buChar char="-"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формированию у детей потребности в познании и саморазвитии;</a:t>
            </a:r>
          </a:p>
          <a:p>
            <a:pPr algn="just">
              <a:spcBef>
                <a:spcPts val="0"/>
              </a:spcBef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содействовать проявлению эмоционально-волевых качеств личности;</a:t>
            </a:r>
          </a:p>
          <a:p>
            <a:pPr algn="just">
              <a:spcBef>
                <a:spcPts val="0"/>
              </a:spcBef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способствовать развитию коммуникативных навыков, умению решать задачи в совместной деятельности;</a:t>
            </a:r>
          </a:p>
          <a:p>
            <a:pPr algn="just">
              <a:spcBef>
                <a:spcPts val="0"/>
              </a:spcBef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способствовать  развитию памяти, внимания, мыслительных процессов: анализ, синтез, классификация, обобщения; образного представления, воображения,  критического мышления;</a:t>
            </a:r>
          </a:p>
          <a:p>
            <a:pPr algn="just">
              <a:spcBef>
                <a:spcPts val="0"/>
              </a:spcBef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способствовать развитию предпосылок инженерного мышления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6" name="object 26"/>
          <p:cNvGrpSpPr/>
          <p:nvPr/>
        </p:nvGrpSpPr>
        <p:grpSpPr>
          <a:xfrm>
            <a:off x="6044183" y="1642956"/>
            <a:ext cx="2933700" cy="4955635"/>
            <a:chOff x="5940552" y="1665731"/>
            <a:chExt cx="2933700" cy="4467225"/>
          </a:xfrm>
        </p:grpSpPr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940552" y="1665731"/>
              <a:ext cx="2933700" cy="446684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07608" y="1792224"/>
              <a:ext cx="2801112" cy="428548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987796" y="1693164"/>
              <a:ext cx="2843783" cy="4376928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5987796" y="1693164"/>
              <a:ext cx="2844165" cy="4377055"/>
            </a:xfrm>
            <a:custGeom>
              <a:avLst/>
              <a:gdLst/>
              <a:ahLst/>
              <a:cxnLst/>
              <a:rect l="l" t="t" r="r" b="b"/>
              <a:pathLst>
                <a:path w="2844165" h="4377055">
                  <a:moveTo>
                    <a:pt x="0" y="209423"/>
                  </a:moveTo>
                  <a:lnTo>
                    <a:pt x="5529" y="161392"/>
                  </a:lnTo>
                  <a:lnTo>
                    <a:pt x="21279" y="117308"/>
                  </a:lnTo>
                  <a:lnTo>
                    <a:pt x="45996" y="78424"/>
                  </a:lnTo>
                  <a:lnTo>
                    <a:pt x="78424" y="45996"/>
                  </a:lnTo>
                  <a:lnTo>
                    <a:pt x="117308" y="21279"/>
                  </a:lnTo>
                  <a:lnTo>
                    <a:pt x="161392" y="5529"/>
                  </a:lnTo>
                  <a:lnTo>
                    <a:pt x="209423" y="0"/>
                  </a:lnTo>
                  <a:lnTo>
                    <a:pt x="2634360" y="0"/>
                  </a:lnTo>
                  <a:lnTo>
                    <a:pt x="2682391" y="5529"/>
                  </a:lnTo>
                  <a:lnTo>
                    <a:pt x="2726475" y="21279"/>
                  </a:lnTo>
                  <a:lnTo>
                    <a:pt x="2765359" y="45996"/>
                  </a:lnTo>
                  <a:lnTo>
                    <a:pt x="2797787" y="78424"/>
                  </a:lnTo>
                  <a:lnTo>
                    <a:pt x="2822504" y="117308"/>
                  </a:lnTo>
                  <a:lnTo>
                    <a:pt x="2838254" y="161392"/>
                  </a:lnTo>
                  <a:lnTo>
                    <a:pt x="2843783" y="209423"/>
                  </a:lnTo>
                  <a:lnTo>
                    <a:pt x="2843783" y="4167504"/>
                  </a:lnTo>
                  <a:lnTo>
                    <a:pt x="2838254" y="4215523"/>
                  </a:lnTo>
                  <a:lnTo>
                    <a:pt x="2822504" y="4259602"/>
                  </a:lnTo>
                  <a:lnTo>
                    <a:pt x="2797787" y="4298487"/>
                  </a:lnTo>
                  <a:lnTo>
                    <a:pt x="2765359" y="4330919"/>
                  </a:lnTo>
                  <a:lnTo>
                    <a:pt x="2726475" y="4355641"/>
                  </a:lnTo>
                  <a:lnTo>
                    <a:pt x="2682391" y="4371396"/>
                  </a:lnTo>
                  <a:lnTo>
                    <a:pt x="2634360" y="4376928"/>
                  </a:lnTo>
                  <a:lnTo>
                    <a:pt x="209423" y="4376928"/>
                  </a:lnTo>
                  <a:lnTo>
                    <a:pt x="161392" y="4371396"/>
                  </a:lnTo>
                  <a:lnTo>
                    <a:pt x="117308" y="4355641"/>
                  </a:lnTo>
                  <a:lnTo>
                    <a:pt x="78424" y="4330919"/>
                  </a:lnTo>
                  <a:lnTo>
                    <a:pt x="45996" y="4298487"/>
                  </a:lnTo>
                  <a:lnTo>
                    <a:pt x="21279" y="4259602"/>
                  </a:lnTo>
                  <a:lnTo>
                    <a:pt x="5529" y="4215523"/>
                  </a:lnTo>
                  <a:lnTo>
                    <a:pt x="0" y="4167504"/>
                  </a:lnTo>
                  <a:lnTo>
                    <a:pt x="0" y="209423"/>
                  </a:lnTo>
                  <a:close/>
                </a:path>
              </a:pathLst>
            </a:custGeom>
            <a:ln w="9144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6228184" y="1781097"/>
            <a:ext cx="2592288" cy="3887987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386080">
              <a:lnSpc>
                <a:spcPct val="100000"/>
              </a:lnSpc>
              <a:spcBef>
                <a:spcPts val="990"/>
              </a:spcBef>
            </a:pPr>
            <a:r>
              <a:rPr sz="1400" u="heavy" spc="-34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b="1" i="1" u="sng" spc="-5" dirty="0">
                <a:solidFill>
                  <a:srgbClr val="FF0000"/>
                </a:solidFill>
                <a:uFill>
                  <a:solidFill>
                    <a:srgbClr val="001F5F"/>
                  </a:solidFill>
                </a:uFill>
                <a:latin typeface="Times New Roman"/>
                <a:cs typeface="Times New Roman"/>
              </a:rPr>
              <a:t>Воспитательные</a:t>
            </a:r>
            <a:r>
              <a:rPr sz="1400" b="1" i="1" u="sng" spc="-55" dirty="0">
                <a:solidFill>
                  <a:srgbClr val="FF0000"/>
                </a:solidFill>
                <a:uFill>
                  <a:solidFill>
                    <a:srgbClr val="001F5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b="1" i="1" u="sng" spc="-5" dirty="0">
                <a:solidFill>
                  <a:srgbClr val="FF0000"/>
                </a:solidFill>
                <a:uFill>
                  <a:solidFill>
                    <a:srgbClr val="001F5F"/>
                  </a:solidFill>
                </a:uFill>
                <a:latin typeface="Times New Roman"/>
                <a:cs typeface="Times New Roman"/>
              </a:rPr>
              <a:t>задачи</a:t>
            </a:r>
            <a:endParaRPr sz="1400" u="sng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12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воспитывать аккуратность, любопытство, любознательность;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воспитывать доброжелательные взаимоотношения в ходе совместной работы (желание помогать);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воспитывать чувство коллективизма;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воспитывать терпение, упорство, настойчивость в достижении цели;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воспитывать бережное отношение к материально-технической базе ДОУ.</a:t>
            </a:r>
          </a:p>
        </p:txBody>
      </p:sp>
      <p:grpSp>
        <p:nvGrpSpPr>
          <p:cNvPr id="35" name="object 35"/>
          <p:cNvGrpSpPr/>
          <p:nvPr/>
        </p:nvGrpSpPr>
        <p:grpSpPr>
          <a:xfrm>
            <a:off x="2699004" y="1106411"/>
            <a:ext cx="3708653" cy="884693"/>
            <a:chOff x="2699004" y="1106411"/>
            <a:chExt cx="3708653" cy="884693"/>
          </a:xfrm>
        </p:grpSpPr>
        <p:pic>
          <p:nvPicPr>
            <p:cNvPr id="36" name="object 3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699004" y="1106411"/>
              <a:ext cx="607326" cy="58446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411980" y="1330451"/>
              <a:ext cx="361962" cy="66065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801868" y="1106411"/>
              <a:ext cx="605789" cy="5844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7593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</a:rPr>
              <a:t>НОД первая младшая группа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3100" b="1" dirty="0">
                <a:solidFill>
                  <a:srgbClr val="C00000"/>
                </a:solidFill>
              </a:rPr>
              <a:t> «Разноцветные башни»,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200" b="1" dirty="0">
                <a:solidFill>
                  <a:srgbClr val="C00000"/>
                </a:solidFill>
              </a:rPr>
              <a:t>воспитатель    </a:t>
            </a:r>
            <a:r>
              <a:rPr lang="ru-RU" sz="2200" b="1" dirty="0" err="1">
                <a:solidFill>
                  <a:srgbClr val="C00000"/>
                </a:solidFill>
              </a:rPr>
              <a:t>Сюкова</a:t>
            </a:r>
            <a:r>
              <a:rPr lang="ru-RU" sz="2200" b="1" dirty="0">
                <a:solidFill>
                  <a:srgbClr val="C00000"/>
                </a:solidFill>
              </a:rPr>
              <a:t> М.Г., 1кк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628800"/>
            <a:ext cx="7818072" cy="5112568"/>
          </a:xfrm>
        </p:spPr>
        <p:txBody>
          <a:bodyPr>
            <a:normAutofit fontScale="47500" lnSpcReduction="20000"/>
          </a:bodyPr>
          <a:lstStyle/>
          <a:p>
            <a:pPr marL="82296" indent="0" algn="ctr">
              <a:buNone/>
            </a:pPr>
            <a:r>
              <a:rPr lang="ru-RU" sz="4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Задачи.</a:t>
            </a:r>
          </a:p>
          <a:p>
            <a:pPr marL="82296" indent="0">
              <a:buNone/>
            </a:pPr>
            <a:r>
              <a:rPr lang="ru-RU" sz="4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Интеграция образовательных  областей.</a:t>
            </a:r>
          </a:p>
          <a:p>
            <a:r>
              <a:rPr lang="ru-RU" b="1" i="1" dirty="0">
                <a:solidFill>
                  <a:srgbClr val="C00000"/>
                </a:solidFill>
              </a:rPr>
              <a:t>«Познавательное развитие»:</a:t>
            </a:r>
          </a:p>
          <a:p>
            <a:pPr marL="82296" indent="0">
              <a:buNone/>
            </a:pPr>
            <a:r>
              <a:rPr lang="ru-RU" dirty="0"/>
              <a:t>- развивать конструктивную деятельность;</a:t>
            </a:r>
          </a:p>
          <a:p>
            <a:pPr marL="82296" indent="0">
              <a:buNone/>
            </a:pPr>
            <a:r>
              <a:rPr lang="ru-RU" dirty="0"/>
              <a:t>- познакомить с основными деталями </a:t>
            </a:r>
            <a:r>
              <a:rPr lang="ru-RU" dirty="0" err="1"/>
              <a:t>лего</a:t>
            </a:r>
            <a:r>
              <a:rPr lang="ru-RU" dirty="0"/>
              <a:t> – конструктора;</a:t>
            </a:r>
          </a:p>
          <a:p>
            <a:pPr marL="82296" indent="0">
              <a:buNone/>
            </a:pPr>
            <a:r>
              <a:rPr lang="ru-RU" dirty="0"/>
              <a:t>- знакомить со способами соединения деталей конструктора;</a:t>
            </a:r>
          </a:p>
          <a:p>
            <a:pPr marL="82296" indent="0">
              <a:buNone/>
            </a:pPr>
            <a:r>
              <a:rPr lang="ru-RU" dirty="0"/>
              <a:t>- закреплять знание основных цветов (красный, синий, зеленый, желтый);</a:t>
            </a:r>
          </a:p>
          <a:p>
            <a:pPr marL="82296" indent="0">
              <a:buNone/>
            </a:pPr>
            <a:r>
              <a:rPr lang="ru-RU" dirty="0"/>
              <a:t>- развивать познавательно-исследовательскую деятельность.</a:t>
            </a:r>
          </a:p>
          <a:p>
            <a:r>
              <a:rPr lang="ru-RU" b="1" i="1" dirty="0">
                <a:solidFill>
                  <a:srgbClr val="C00000"/>
                </a:solidFill>
              </a:rPr>
              <a:t>«Художественно-эстетическое развитие»:</a:t>
            </a:r>
          </a:p>
          <a:p>
            <a:pPr marL="82296" indent="0">
              <a:buNone/>
            </a:pPr>
            <a:r>
              <a:rPr lang="ru-RU" dirty="0"/>
              <a:t>- развитие восприятия музыки.</a:t>
            </a:r>
          </a:p>
          <a:p>
            <a:r>
              <a:rPr lang="ru-RU" b="1" i="1" dirty="0">
                <a:solidFill>
                  <a:srgbClr val="C00000"/>
                </a:solidFill>
              </a:rPr>
              <a:t>«Речевое развитие»:</a:t>
            </a:r>
          </a:p>
          <a:p>
            <a:pPr marL="82296" indent="0">
              <a:buNone/>
            </a:pPr>
            <a:r>
              <a:rPr lang="ru-RU" dirty="0"/>
              <a:t>- активизировать речь детей;</a:t>
            </a:r>
          </a:p>
          <a:p>
            <a:pPr marL="82296" indent="0">
              <a:buNone/>
            </a:pPr>
            <a:r>
              <a:rPr lang="ru-RU" dirty="0"/>
              <a:t>- развивать умение детей по словесному указанию педагога находить предметы по названию, цвету;</a:t>
            </a:r>
          </a:p>
          <a:p>
            <a:pPr marL="82296" indent="0">
              <a:buNone/>
            </a:pPr>
            <a:r>
              <a:rPr lang="ru-RU" dirty="0"/>
              <a:t>- продолжать расширять и обогащать словарный запас детей:</a:t>
            </a:r>
          </a:p>
          <a:p>
            <a:r>
              <a:rPr lang="ru-RU" dirty="0"/>
              <a:t>существительными, обозначающими название деталей конструктора;</a:t>
            </a:r>
          </a:p>
          <a:p>
            <a:r>
              <a:rPr lang="ru-RU" dirty="0"/>
              <a:t>глаголами, обозначающими действия с деталями (строить, соединять, скреплять);</a:t>
            </a:r>
          </a:p>
          <a:p>
            <a:r>
              <a:rPr lang="ru-RU" dirty="0"/>
              <a:t>прилагательными, обозначающими цвет деталей, характеристику тактильный ощущений (гладкий, твердый).</a:t>
            </a:r>
          </a:p>
        </p:txBody>
      </p:sp>
    </p:spTree>
    <p:extLst>
      <p:ext uri="{BB962C8B-B14F-4D97-AF65-F5344CB8AC3E}">
        <p14:creationId xmlns:p14="http://schemas.microsoft.com/office/powerpoint/2010/main" val="11830650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</a:rPr>
              <a:t>НОД вторая младшая группа </a:t>
            </a:r>
            <a:br>
              <a:rPr lang="ru-RU" sz="2700" dirty="0">
                <a:solidFill>
                  <a:srgbClr val="C00000"/>
                </a:solidFill>
              </a:rPr>
            </a:br>
            <a:r>
              <a:rPr lang="ru-RU" sz="3100" b="1" dirty="0">
                <a:solidFill>
                  <a:srgbClr val="C00000"/>
                </a:solidFill>
              </a:rPr>
              <a:t>«Приключение в зоопарке», </a:t>
            </a:r>
            <a:br>
              <a:rPr lang="ru-RU" sz="2700" dirty="0">
                <a:solidFill>
                  <a:srgbClr val="C00000"/>
                </a:solidFill>
              </a:rPr>
            </a:br>
            <a:r>
              <a:rPr lang="ru-RU" sz="2200" b="1" dirty="0">
                <a:solidFill>
                  <a:srgbClr val="C00000"/>
                </a:solidFill>
              </a:rPr>
              <a:t>воспитатель   Мельникова Е.Д.,  1кк</a:t>
            </a:r>
            <a:endParaRPr lang="ru-RU" sz="2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1844824"/>
            <a:ext cx="7498080" cy="4403576"/>
          </a:xfrm>
        </p:spPr>
        <p:txBody>
          <a:bodyPr>
            <a:normAutofit fontScale="70000" lnSpcReduction="20000"/>
          </a:bodyPr>
          <a:lstStyle/>
          <a:p>
            <a:pPr marL="82296" indent="0">
              <a:buNone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математические знания у детей, развивать конструктивные навыки.</a:t>
            </a:r>
          </a:p>
          <a:p>
            <a:pPr marL="82296" indent="0">
              <a:buNone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понятия «большой-маленький», «высокий-низкий»;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умение находить предметы с помощью картинки путем сравнения: «Найди такой же»;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учить детей понимать смысл обозначений: вверху — внизу;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умение группировать предметы по цвету;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учить детей пользоваться конструктором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LEGO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логическое мышление, наблюдательность, мыслительную активность.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4842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</a:rPr>
              <a:t>НОД средняя  группа </a:t>
            </a:r>
            <a:br>
              <a:rPr lang="ru-RU" sz="2400" dirty="0">
                <a:solidFill>
                  <a:srgbClr val="C00000"/>
                </a:solidFill>
              </a:rPr>
            </a:br>
            <a:r>
              <a:rPr lang="ru-RU" sz="3100" b="1" dirty="0">
                <a:solidFill>
                  <a:srgbClr val="C00000"/>
                </a:solidFill>
              </a:rPr>
              <a:t>«Домик для зверей»,</a:t>
            </a:r>
            <a:br>
              <a:rPr lang="ru-RU" sz="2400" dirty="0">
                <a:solidFill>
                  <a:srgbClr val="C00000"/>
                </a:solidFill>
              </a:rPr>
            </a:br>
            <a:r>
              <a:rPr lang="ru-RU" sz="2200" dirty="0">
                <a:solidFill>
                  <a:srgbClr val="C00000"/>
                </a:solidFill>
              </a:rPr>
              <a:t> </a:t>
            </a:r>
            <a:r>
              <a:rPr lang="ru-RU" sz="2200" b="1" dirty="0">
                <a:solidFill>
                  <a:srgbClr val="C00000"/>
                </a:solidFill>
              </a:rPr>
              <a:t>воспитатель Смирнова И.Л.,  1кк</a:t>
            </a:r>
            <a:endParaRPr lang="ru-RU" sz="2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628800"/>
            <a:ext cx="7920880" cy="5040560"/>
          </a:xfrm>
        </p:spPr>
        <p:txBody>
          <a:bodyPr>
            <a:normAutofit fontScale="47500" lnSpcReduction="20000"/>
          </a:bodyPr>
          <a:lstStyle/>
          <a:p>
            <a:pPr marL="82296" indent="0" algn="ctr">
              <a:buNone/>
            </a:pPr>
            <a:r>
              <a:rPr lang="ru-RU" sz="3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Задачи. </a:t>
            </a:r>
          </a:p>
          <a:p>
            <a:pPr marL="82296" indent="0">
              <a:buNone/>
            </a:pPr>
            <a:r>
              <a:rPr lang="ru-RU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словарь детей и словообразование, умение связно отвечать на вопросы воспитателя;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знания о животных лесов Южного Урала;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знания детей о предназначении домов, из каких частей состоит дом;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знания детей о цвете.</a:t>
            </a:r>
          </a:p>
          <a:p>
            <a:pPr marL="82296" indent="0">
              <a:buNone/>
            </a:pPr>
            <a:r>
              <a:rPr lang="ru-RU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вводить в активный словарь понятия: «берлога, логово, нора, дупло»;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мелкую моторику рук, обеспечивать сохранение и укрепление физического и психологического здоровья детей;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умение делать постройки из конструктора 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LEGO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DUPLO»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умение детей конструировать из геометрических фигур.</a:t>
            </a:r>
          </a:p>
          <a:p>
            <a:pPr marL="82296" indent="0">
              <a:buNone/>
            </a:pPr>
            <a:r>
              <a:rPr lang="ru-RU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воспитывать доброе чувство, гордость за свой дом, желание взаимодействовать в совместной игре, стимулировать творческую активность детей;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эмоционально-положительного фона во время конструирования;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бережное отношение и любовь к родному краю; желание принять посильное участие в охране и защите природы.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90743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694782" y="1124744"/>
            <a:ext cx="7125689" cy="5123656"/>
          </a:xfrm>
        </p:spPr>
        <p:txBody>
          <a:bodyPr>
            <a:normAutofit lnSpcReduction="10000"/>
          </a:bodyPr>
          <a:lstStyle/>
          <a:p>
            <a:pPr marL="82296" indent="0" algn="just">
              <a:buNone/>
            </a:pPr>
            <a:r>
              <a:rPr lang="ru-RU" i="1" dirty="0">
                <a:solidFill>
                  <a:srgbClr val="002060"/>
                </a:solidFill>
              </a:rPr>
              <a:t>Настоящие знания мы получаем, когда ищем ответ на вопрос, а не когда узнаем сам ответ. </a:t>
            </a:r>
          </a:p>
          <a:p>
            <a:pPr marL="82296" indent="0" algn="r">
              <a:buNone/>
            </a:pPr>
            <a:r>
              <a:rPr lang="ru-RU" i="1" dirty="0">
                <a:solidFill>
                  <a:srgbClr val="002060"/>
                </a:solidFill>
              </a:rPr>
              <a:t>Ллойд Александр</a:t>
            </a:r>
          </a:p>
          <a:p>
            <a:pPr marL="82296" indent="0" algn="r">
              <a:buNone/>
            </a:pPr>
            <a:endParaRPr lang="ru-RU" i="1" dirty="0">
              <a:solidFill>
                <a:srgbClr val="002060"/>
              </a:solidFill>
            </a:endParaRPr>
          </a:p>
          <a:p>
            <a:pPr marL="82296" indent="0" algn="r">
              <a:buNone/>
            </a:pPr>
            <a:endParaRPr lang="ru-RU" i="1" dirty="0">
              <a:solidFill>
                <a:srgbClr val="002060"/>
              </a:solidFill>
            </a:endParaRPr>
          </a:p>
          <a:p>
            <a:pPr marL="82296" indent="0" algn="just">
              <a:buNone/>
            </a:pPr>
            <a:r>
              <a:rPr lang="ru-RU" i="1" dirty="0">
                <a:solidFill>
                  <a:srgbClr val="002060"/>
                </a:solidFill>
              </a:rPr>
              <a:t>Я никогда не учу своих учеников. Я только даю им условия, при которых они могут сами учиться. </a:t>
            </a:r>
          </a:p>
          <a:p>
            <a:pPr marL="82296" indent="0" algn="r">
              <a:buNone/>
            </a:pPr>
            <a:r>
              <a:rPr lang="ru-RU" i="1" dirty="0">
                <a:solidFill>
                  <a:srgbClr val="002060"/>
                </a:solidFill>
              </a:rPr>
              <a:t>Альберт Эйнштейн</a:t>
            </a:r>
          </a:p>
        </p:txBody>
      </p:sp>
      <p:pic>
        <p:nvPicPr>
          <p:cNvPr id="4" name="Picture 2" descr="https://www.vippng.com/png/full/194-1946929_administration-clip-art-teacher-owl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2132856"/>
            <a:ext cx="2886526" cy="257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8054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3802752"/>
          </a:xfrm>
        </p:spPr>
        <p:txBody>
          <a:bodyPr>
            <a:normAutofit/>
          </a:bodyPr>
          <a:lstStyle/>
          <a:p>
            <a:pPr algn="ctr"/>
            <a:r>
              <a:rPr lang="ru-RU" sz="4400" b="1" i="1" dirty="0">
                <a:solidFill>
                  <a:srgbClr val="002060"/>
                </a:solidFill>
              </a:rPr>
              <a:t>Спасибо за внимание!</a:t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 descr="https://www.vippng.com/png/full/194-1946929_administration-clip-art-teacher-owl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08920"/>
            <a:ext cx="4578064" cy="373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546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692696"/>
            <a:ext cx="7571184" cy="543346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Критическое мышление</a:t>
            </a:r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один из видов интеллектуальной деятельности человека, который характеризуется высоким уровнем восприятия, понимания, объективности подхода к окружающему его информационному полю.</a:t>
            </a:r>
          </a:p>
          <a:p>
            <a:pPr marL="82296" indent="0" algn="just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педагогике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мышление считается оценочное, рефлексивное, развивающееся путем наложения новой</a:t>
            </a:r>
          </a:p>
          <a:p>
            <a:pPr marL="82296" indent="0" algn="just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 на жизненный</a:t>
            </a:r>
          </a:p>
          <a:p>
            <a:pPr marL="82296" indent="0" algn="just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личный опыт.</a:t>
            </a:r>
          </a:p>
          <a:p>
            <a:endParaRPr lang="ru-RU" dirty="0"/>
          </a:p>
        </p:txBody>
      </p:sp>
      <p:pic>
        <p:nvPicPr>
          <p:cNvPr id="4" name="Picture 2" descr="https://www.vippng.com/png/full/194-1946929_administration-clip-art-teacher-owl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602" y="4293096"/>
            <a:ext cx="3133712" cy="255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488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704856" cy="922114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Критическое мышление развивает: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340768"/>
            <a:ext cx="7499176" cy="4785395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готовность к планированию (кто ясно мыслит, тот ясно излагает);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гибкость (восприятие идей других);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настойчивость (достижение цели);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готовность исправлять свои ошибки (воспользоваться ошибкой для продолжения обучения);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осознание (отслеживание хода </a:t>
            </a:r>
          </a:p>
          <a:p>
            <a:pPr marL="82296" indent="0">
              <a:buNone/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рассуждений);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 компромиссных решений</a:t>
            </a:r>
          </a:p>
          <a:p>
            <a:pPr marL="82296" indent="0">
              <a:buNone/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(важно, чтобы принятые решения       воспринимались другими людьми).</a:t>
            </a:r>
          </a:p>
          <a:p>
            <a:endParaRPr lang="ru-RU" dirty="0"/>
          </a:p>
        </p:txBody>
      </p:sp>
      <p:pic>
        <p:nvPicPr>
          <p:cNvPr id="4" name="Picture 2" descr="https://www.vippng.com/png/full/194-1946929_administration-clip-art-teacher-owl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933056"/>
            <a:ext cx="3021103" cy="246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834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4725144"/>
            <a:ext cx="7704856" cy="2016224"/>
          </a:xfrm>
        </p:spPr>
        <p:txBody>
          <a:bodyPr>
            <a:normAutofit fontScale="47500" lnSpcReduction="20000"/>
          </a:bodyPr>
          <a:lstStyle/>
          <a:p>
            <a:pPr marL="82296" indent="0">
              <a:buNone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 ПРОГРАММЫ: 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Волосовец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Владимировна, кандидат педагогических наук, профессор, директор ФГБНУ «Институт изучения детства, семьи и воспитания» Российской академии образования.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Александрович Аверин Президент ГК "ЭЛТИ-КУДИЦ", доцент ИППО МГПУ, к. ф.-м. н.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Маркова Вера Александровна, директор ЭЛТИ-КУДИЦ-Краснодар, ведущий научный сотрудник Института изучения детства, семьи и воспитания РАО,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к.п.н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07439"/>
            <a:ext cx="6321919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4993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75656" y="476672"/>
            <a:ext cx="7259637" cy="312738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STEM-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899592" y="1277938"/>
            <a:ext cx="8244408" cy="5762625"/>
          </a:xfrm>
        </p:spPr>
        <p:txBody>
          <a:bodyPr>
            <a:normAutofit fontScale="55000" lnSpcReduction="20000"/>
          </a:bodyPr>
          <a:lstStyle/>
          <a:p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интегрированное обучение по темам, а не по предметам;</a:t>
            </a:r>
          </a:p>
          <a:p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научно-технических знаний в реальной жизни;</a:t>
            </a:r>
          </a:p>
          <a:p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навыков критического мышления и разрешения проблем;</a:t>
            </a:r>
          </a:p>
          <a:p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уверенности в своих силах;</a:t>
            </a:r>
          </a:p>
          <a:p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активная коммуникация и командная работа;</a:t>
            </a:r>
          </a:p>
          <a:p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интереса к техническим дисциплинам;</a:t>
            </a:r>
          </a:p>
          <a:p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креативные и инновационные подходы к проектам;</a:t>
            </a:r>
          </a:p>
          <a:p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мотивации к техническому творчеству через детские виды деятельности с учётом возрастных и индивидуальных особенностей каждого ребёнка;</a:t>
            </a:r>
          </a:p>
          <a:p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ранняя профессиональная ориентация;</a:t>
            </a:r>
          </a:p>
          <a:p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детей к технологическим инновациям жизни;</a:t>
            </a:r>
          </a:p>
          <a:p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STEM, как дополнение к обязательной части основной образовательной программы (ООП).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8241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" r="1711"/>
          <a:stretch/>
        </p:blipFill>
        <p:spPr bwMode="auto">
          <a:xfrm>
            <a:off x="971600" y="548680"/>
            <a:ext cx="8009114" cy="560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552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274638"/>
            <a:ext cx="6264696" cy="300465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математического развития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36" y="4358746"/>
            <a:ext cx="3135363" cy="2061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1714"/>
            <a:ext cx="3170237" cy="2493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2" y="2545145"/>
            <a:ext cx="2654309" cy="2169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2" y="99393"/>
            <a:ext cx="2341563" cy="25415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426" y="722487"/>
            <a:ext cx="2910361" cy="2928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3" b="1926"/>
          <a:stretch/>
        </p:blipFill>
        <p:spPr bwMode="auto">
          <a:xfrm>
            <a:off x="3159873" y="3717032"/>
            <a:ext cx="2838400" cy="2702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643" y="722487"/>
            <a:ext cx="2088357" cy="1295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722487"/>
            <a:ext cx="2051844" cy="1225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782" y="1936499"/>
            <a:ext cx="1909876" cy="1217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53" y="1933397"/>
            <a:ext cx="2088357" cy="1594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6"/>
          <a:stretch/>
        </p:blipFill>
        <p:spPr bwMode="auto">
          <a:xfrm>
            <a:off x="6454036" y="2928312"/>
            <a:ext cx="2636622" cy="14449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5650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1818" y="163421"/>
            <a:ext cx="3400302" cy="11430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экспериментирования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495" y="1086843"/>
            <a:ext cx="3694113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4" y="4631100"/>
            <a:ext cx="2400211" cy="1796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4" y="15312"/>
            <a:ext cx="2016646" cy="3075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833" y="20440"/>
            <a:ext cx="3350043" cy="18778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591" y="4890922"/>
            <a:ext cx="2796505" cy="15667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963" y="1927129"/>
            <a:ext cx="3659779" cy="20518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896" y="3978950"/>
            <a:ext cx="3401592" cy="24007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95163"/>
            <a:ext cx="2279212" cy="1729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417" y="3569601"/>
            <a:ext cx="2374851" cy="1348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95555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2443</TotalTime>
  <Words>2222</Words>
  <Application>Microsoft Office PowerPoint</Application>
  <PresentationFormat>Экран (4:3)</PresentationFormat>
  <Paragraphs>226</Paragraphs>
  <Slides>27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7" baseType="lpstr">
      <vt:lpstr>Arial</vt:lpstr>
      <vt:lpstr>Calibri</vt:lpstr>
      <vt:lpstr>Corbel</vt:lpstr>
      <vt:lpstr>Gill Sans MT</vt:lpstr>
      <vt:lpstr>Times New Roman</vt:lpstr>
      <vt:lpstr>Trebuchet MS</vt:lpstr>
      <vt:lpstr>Verdana</vt:lpstr>
      <vt:lpstr>Wingdings</vt:lpstr>
      <vt:lpstr>Wingdings 2</vt:lpstr>
      <vt:lpstr>Солнцестояние</vt:lpstr>
      <vt:lpstr>МУНИЦИПАЛЬНОЕ БЮДЖЕТНОЕ ДОШКОЛЬНОЕ ОБРАЗОВАТЕЛЬНОЕ УЧРЕЖДЕНИЕ – ДЕТСКИЙ САД № 536 620137, г.Екатеринбург, ул.Менделеева, 14А, тел./факс (343) 341-77-55 </vt:lpstr>
      <vt:lpstr>Презентация PowerPoint</vt:lpstr>
      <vt:lpstr>Презентация PowerPoint</vt:lpstr>
      <vt:lpstr>Критическое мышление развивает:</vt:lpstr>
      <vt:lpstr>Презентация PowerPoint</vt:lpstr>
      <vt:lpstr>Преимущества STEM-образования:</vt:lpstr>
      <vt:lpstr>Презентация PowerPoint</vt:lpstr>
      <vt:lpstr>Центры математического развития</vt:lpstr>
      <vt:lpstr>Центры экспериментирования</vt:lpstr>
      <vt:lpstr>Центры LEGO – конструирования</vt:lpstr>
      <vt:lpstr>Презентация PowerPoint</vt:lpstr>
      <vt:lpstr>Модуль «Экспериментирование с живой и неживой природой» </vt:lpstr>
      <vt:lpstr>Задачи:</vt:lpstr>
      <vt:lpstr>ЭТАПЫ ЭКСПЕРИМЕНТИРОВАНИЯ:</vt:lpstr>
      <vt:lpstr>ДЕТСКОЕ ЭКСПЕРИМЕНТИРОВАНИЕ  МОЖНО РАЗДЕЛИТЬ НА ТЕМЫ:</vt:lpstr>
      <vt:lpstr>НОД  экспериментально-исследовательская деятельность  «Знакомство со свойствами воздуха и значение его для живых организмов»,  воспитатель Свяжина Е.В., ВКК </vt:lpstr>
      <vt:lpstr>НОД вторая младшая группа экспериментирование с водой «Маленькие фокусники»,  воспитатель  Стерхова М.С., 1кк </vt:lpstr>
      <vt:lpstr>НОД вторая младшая группа экспериментирование с звуками «Колобок-музыкант»  музыкальный руководитель Непрокина О.Д., ВКК</vt:lpstr>
      <vt:lpstr>Представление педагогического опыта «STEM - аэробика», как инновационный подход для гармоничного развития детей с ОВЗ старшего дошкольного возраста»   инструктор по ФК, Устьянцева И.Г., ВКК</vt:lpstr>
      <vt:lpstr>Рекомендации:</vt:lpstr>
      <vt:lpstr>Модуль «Lego – конструирование»</vt:lpstr>
      <vt:lpstr>Задачи:</vt:lpstr>
      <vt:lpstr>НОД первая младшая группа  «Разноцветные башни», воспитатель    Сюкова М.Г., 1кк</vt:lpstr>
      <vt:lpstr>НОД вторая младшая группа  «Приключение в зоопарке»,  воспитатель   Мельникова Е.Д.,  1кк</vt:lpstr>
      <vt:lpstr>НОД средняя  группа  «Домик для зверей»,  воспитатель Смирнова И.Л.,  1кк</vt:lpstr>
      <vt:lpstr>Презентация PowerPoint</vt:lpstr>
      <vt:lpstr>Спасибо за внимание!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«Формирование предпосылок критического мышления детей младшего дошкольного возраста посредством модульной программы STEM – образование для детей дошкольного возраста»</dc:title>
  <dc:creator>User</dc:creator>
  <cp:lastModifiedBy>m25360</cp:lastModifiedBy>
  <cp:revision>45</cp:revision>
  <dcterms:created xsi:type="dcterms:W3CDTF">2020-11-11T10:41:15Z</dcterms:created>
  <dcterms:modified xsi:type="dcterms:W3CDTF">2024-07-01T13:40:09Z</dcterms:modified>
</cp:coreProperties>
</file>