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67" r:id="rId10"/>
    <p:sldId id="272" r:id="rId11"/>
    <p:sldId id="258" r:id="rId12"/>
    <p:sldId id="268" r:id="rId13"/>
    <p:sldId id="269" r:id="rId14"/>
    <p:sldId id="266" r:id="rId15"/>
    <p:sldId id="271" r:id="rId16"/>
    <p:sldId id="270" r:id="rId17"/>
    <p:sldId id="274" r:id="rId18"/>
    <p:sldId id="277" r:id="rId19"/>
    <p:sldId id="275" r:id="rId20"/>
    <p:sldId id="276" r:id="rId21"/>
    <p:sldId id="279" r:id="rId22"/>
    <p:sldId id="282" r:id="rId23"/>
    <p:sldId id="283" r:id="rId24"/>
    <p:sldId id="278" r:id="rId25"/>
    <p:sldId id="280" r:id="rId26"/>
    <p:sldId id="281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207CA-3092-47BF-A0B9-22D54298DAF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36CA84-0F74-4A34-8A80-7DD457B60FF3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5C3B10CB-0B7D-4A87-AB7D-1C23ECA1C01A}" type="parTrans" cxnId="{7693B9DD-A2CC-43DA-A22D-6A349E59BD67}">
      <dgm:prSet/>
      <dgm:spPr/>
      <dgm:t>
        <a:bodyPr/>
        <a:lstStyle/>
        <a:p>
          <a:endParaRPr lang="ru-RU"/>
        </a:p>
      </dgm:t>
    </dgm:pt>
    <dgm:pt modelId="{FCC11A3C-2343-4938-B514-75EE329E1051}" type="sibTrans" cxnId="{7693B9DD-A2CC-43DA-A22D-6A349E59BD67}">
      <dgm:prSet/>
      <dgm:spPr/>
      <dgm:t>
        <a:bodyPr/>
        <a:lstStyle/>
        <a:p>
          <a:endParaRPr lang="ru-RU"/>
        </a:p>
      </dgm:t>
    </dgm:pt>
    <dgm:pt modelId="{DED7D108-1008-43A3-8B3F-68F8DC3B8FB4}">
      <dgm:prSet phldrT="[Текст]"/>
      <dgm:spPr/>
      <dgm:t>
        <a:bodyPr/>
        <a:lstStyle/>
        <a:p>
          <a:endParaRPr lang="ru-RU" dirty="0"/>
        </a:p>
      </dgm:t>
    </dgm:pt>
    <dgm:pt modelId="{6CA32C12-F01B-4450-B3F5-B877968F9340}" type="parTrans" cxnId="{0F437A26-1449-4BA7-A97E-F6990420991F}">
      <dgm:prSet/>
      <dgm:spPr/>
      <dgm:t>
        <a:bodyPr/>
        <a:lstStyle/>
        <a:p>
          <a:endParaRPr lang="ru-RU"/>
        </a:p>
      </dgm:t>
    </dgm:pt>
    <dgm:pt modelId="{8492067B-302B-46DC-82CB-35F3957C6015}" type="sibTrans" cxnId="{0F437A26-1449-4BA7-A97E-F6990420991F}">
      <dgm:prSet/>
      <dgm:spPr/>
      <dgm:t>
        <a:bodyPr/>
        <a:lstStyle/>
        <a:p>
          <a:endParaRPr lang="ru-RU"/>
        </a:p>
      </dgm:t>
    </dgm:pt>
    <dgm:pt modelId="{3F8457C0-9D3C-4356-B700-5895B868FB2F}">
      <dgm:prSet phldrT="[Текст]"/>
      <dgm:spPr/>
      <dgm:t>
        <a:bodyPr/>
        <a:lstStyle/>
        <a:p>
          <a:endParaRPr lang="ru-RU" dirty="0"/>
        </a:p>
      </dgm:t>
    </dgm:pt>
    <dgm:pt modelId="{7B68C5AA-BA20-42E3-ADDE-3A5786E25665}" type="parTrans" cxnId="{7F3F9FB3-30D3-4E1D-8838-F63082CC0973}">
      <dgm:prSet/>
      <dgm:spPr/>
      <dgm:t>
        <a:bodyPr/>
        <a:lstStyle/>
        <a:p>
          <a:endParaRPr lang="ru-RU"/>
        </a:p>
      </dgm:t>
    </dgm:pt>
    <dgm:pt modelId="{9099F2F1-1BFA-4BA8-BDE5-2B92355E6CCC}" type="sibTrans" cxnId="{7F3F9FB3-30D3-4E1D-8838-F63082CC0973}">
      <dgm:prSet/>
      <dgm:spPr/>
      <dgm:t>
        <a:bodyPr/>
        <a:lstStyle/>
        <a:p>
          <a:endParaRPr lang="ru-RU"/>
        </a:p>
      </dgm:t>
    </dgm:pt>
    <dgm:pt modelId="{CB63F22B-722C-40FD-A9A7-1999E951EF94}">
      <dgm:prSet phldrT="[Текст]"/>
      <dgm:spPr/>
      <dgm:t>
        <a:bodyPr/>
        <a:lstStyle/>
        <a:p>
          <a:endParaRPr lang="ru-RU" dirty="0"/>
        </a:p>
      </dgm:t>
    </dgm:pt>
    <dgm:pt modelId="{ED74A777-F4FE-48D3-A1EA-FDC13AF62845}" type="parTrans" cxnId="{58411EE2-CB52-4B6E-8A2D-ECEE0EAF5D0B}">
      <dgm:prSet/>
      <dgm:spPr/>
      <dgm:t>
        <a:bodyPr/>
        <a:lstStyle/>
        <a:p>
          <a:endParaRPr lang="ru-RU"/>
        </a:p>
      </dgm:t>
    </dgm:pt>
    <dgm:pt modelId="{702C1BBA-6D34-4C3D-BE0A-05C61E634B54}" type="sibTrans" cxnId="{58411EE2-CB52-4B6E-8A2D-ECEE0EAF5D0B}">
      <dgm:prSet/>
      <dgm:spPr/>
      <dgm:t>
        <a:bodyPr/>
        <a:lstStyle/>
        <a:p>
          <a:endParaRPr lang="ru-RU"/>
        </a:p>
      </dgm:t>
    </dgm:pt>
    <dgm:pt modelId="{1AF13A98-28A8-41C5-A078-F3D1AC4571B6}">
      <dgm:prSet phldrT="[Текст]"/>
      <dgm:spPr/>
      <dgm:t>
        <a:bodyPr/>
        <a:lstStyle/>
        <a:p>
          <a:endParaRPr lang="ru-RU" dirty="0"/>
        </a:p>
      </dgm:t>
    </dgm:pt>
    <dgm:pt modelId="{8403B702-F6A3-4D98-8811-4A29421B6820}" type="parTrans" cxnId="{8A68BA83-B7D4-459C-8A3C-10DDAED547AC}">
      <dgm:prSet/>
      <dgm:spPr/>
      <dgm:t>
        <a:bodyPr/>
        <a:lstStyle/>
        <a:p>
          <a:endParaRPr lang="ru-RU"/>
        </a:p>
      </dgm:t>
    </dgm:pt>
    <dgm:pt modelId="{AD52CE92-FFBF-42D2-B218-2EEE18C18E8C}" type="sibTrans" cxnId="{8A68BA83-B7D4-459C-8A3C-10DDAED547AC}">
      <dgm:prSet/>
      <dgm:spPr/>
      <dgm:t>
        <a:bodyPr/>
        <a:lstStyle/>
        <a:p>
          <a:endParaRPr lang="ru-RU"/>
        </a:p>
      </dgm:t>
    </dgm:pt>
    <dgm:pt modelId="{45E2EE68-C0BA-4FBD-80B5-2F3CB2915DBE}" type="pres">
      <dgm:prSet presAssocID="{067207CA-3092-47BF-A0B9-22D54298DA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73C8C4-BFDD-41B1-899F-30BCEB21A780}" type="pres">
      <dgm:prSet presAssocID="{5A36CA84-0F74-4A34-8A80-7DD457B60FF3}" presName="centerShape" presStyleLbl="node0" presStyleIdx="0" presStyleCnt="1"/>
      <dgm:spPr/>
      <dgm:t>
        <a:bodyPr/>
        <a:lstStyle/>
        <a:p>
          <a:endParaRPr lang="ru-RU"/>
        </a:p>
      </dgm:t>
    </dgm:pt>
    <dgm:pt modelId="{5AD117F6-53BE-4D6B-84D9-EC7CCC1E3D53}" type="pres">
      <dgm:prSet presAssocID="{DED7D108-1008-43A3-8B3F-68F8DC3B8F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3DCF-C3C1-4217-B0A2-1115CF39FFA7}" type="pres">
      <dgm:prSet presAssocID="{DED7D108-1008-43A3-8B3F-68F8DC3B8FB4}" presName="dummy" presStyleCnt="0"/>
      <dgm:spPr/>
    </dgm:pt>
    <dgm:pt modelId="{8416011B-B479-45DD-886F-438EC7EA2D7C}" type="pres">
      <dgm:prSet presAssocID="{8492067B-302B-46DC-82CB-35F3957C601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C5ADF64-1E55-4D14-8C1A-0FD065E0C938}" type="pres">
      <dgm:prSet presAssocID="{3F8457C0-9D3C-4356-B700-5895B868FB2F}" presName="node" presStyleLbl="node1" presStyleIdx="1" presStyleCnt="4" custRadScaleRad="100219" custRadScaleInc="3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B4AAE-0E4E-4F7F-A19C-1A204BAAB8CE}" type="pres">
      <dgm:prSet presAssocID="{3F8457C0-9D3C-4356-B700-5895B868FB2F}" presName="dummy" presStyleCnt="0"/>
      <dgm:spPr/>
    </dgm:pt>
    <dgm:pt modelId="{651BA65F-B499-4A0D-86DF-93F1CF784E81}" type="pres">
      <dgm:prSet presAssocID="{9099F2F1-1BFA-4BA8-BDE5-2B92355E6CC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22E431E-7DED-4D76-B75B-0E2EF6EB7A27}" type="pres">
      <dgm:prSet presAssocID="{CB63F22B-722C-40FD-A9A7-1999E951EF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51466-FEA3-4465-B9C2-112787C70193}" type="pres">
      <dgm:prSet presAssocID="{CB63F22B-722C-40FD-A9A7-1999E951EF94}" presName="dummy" presStyleCnt="0"/>
      <dgm:spPr/>
    </dgm:pt>
    <dgm:pt modelId="{F3ED735B-15F1-4985-B29F-EF5B09C10459}" type="pres">
      <dgm:prSet presAssocID="{702C1BBA-6D34-4C3D-BE0A-05C61E634B5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A5E7999-CE7B-4F0F-B9EE-090703794637}" type="pres">
      <dgm:prSet presAssocID="{1AF13A98-28A8-41C5-A078-F3D1AC4571B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03429-8C84-447E-9B23-E3352DEA616B}" type="pres">
      <dgm:prSet presAssocID="{1AF13A98-28A8-41C5-A078-F3D1AC4571B6}" presName="dummy" presStyleCnt="0"/>
      <dgm:spPr/>
    </dgm:pt>
    <dgm:pt modelId="{630C3964-EF32-46F2-A71D-1E30F592237F}" type="pres">
      <dgm:prSet presAssocID="{AD52CE92-FFBF-42D2-B218-2EEE18C18E8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86CEB174-B474-4B69-9F7D-0541BFD5DA59}" type="presOf" srcId="{702C1BBA-6D34-4C3D-BE0A-05C61E634B54}" destId="{F3ED735B-15F1-4985-B29F-EF5B09C10459}" srcOrd="0" destOrd="0" presId="urn:microsoft.com/office/officeart/2005/8/layout/radial6"/>
    <dgm:cxn modelId="{26B18FDB-5CC3-47A3-8B11-C7D9BE4B8610}" type="presOf" srcId="{5A36CA84-0F74-4A34-8A80-7DD457B60FF3}" destId="{0273C8C4-BFDD-41B1-899F-30BCEB21A780}" srcOrd="0" destOrd="0" presId="urn:microsoft.com/office/officeart/2005/8/layout/radial6"/>
    <dgm:cxn modelId="{D4457379-9F31-474C-9B8B-E6D11C0F6038}" type="presOf" srcId="{3F8457C0-9D3C-4356-B700-5895B868FB2F}" destId="{0C5ADF64-1E55-4D14-8C1A-0FD065E0C938}" srcOrd="0" destOrd="0" presId="urn:microsoft.com/office/officeart/2005/8/layout/radial6"/>
    <dgm:cxn modelId="{7F3F9FB3-30D3-4E1D-8838-F63082CC0973}" srcId="{5A36CA84-0F74-4A34-8A80-7DD457B60FF3}" destId="{3F8457C0-9D3C-4356-B700-5895B868FB2F}" srcOrd="1" destOrd="0" parTransId="{7B68C5AA-BA20-42E3-ADDE-3A5786E25665}" sibTransId="{9099F2F1-1BFA-4BA8-BDE5-2B92355E6CCC}"/>
    <dgm:cxn modelId="{2D480792-4DE3-4F7E-8195-E986492BE393}" type="presOf" srcId="{9099F2F1-1BFA-4BA8-BDE5-2B92355E6CCC}" destId="{651BA65F-B499-4A0D-86DF-93F1CF784E81}" srcOrd="0" destOrd="0" presId="urn:microsoft.com/office/officeart/2005/8/layout/radial6"/>
    <dgm:cxn modelId="{844E8B83-17BD-41F2-8F23-5EE77ADB534E}" type="presOf" srcId="{AD52CE92-FFBF-42D2-B218-2EEE18C18E8C}" destId="{630C3964-EF32-46F2-A71D-1E30F592237F}" srcOrd="0" destOrd="0" presId="urn:microsoft.com/office/officeart/2005/8/layout/radial6"/>
    <dgm:cxn modelId="{0F437A26-1449-4BA7-A97E-F6990420991F}" srcId="{5A36CA84-0F74-4A34-8A80-7DD457B60FF3}" destId="{DED7D108-1008-43A3-8B3F-68F8DC3B8FB4}" srcOrd="0" destOrd="0" parTransId="{6CA32C12-F01B-4450-B3F5-B877968F9340}" sibTransId="{8492067B-302B-46DC-82CB-35F3957C6015}"/>
    <dgm:cxn modelId="{58411EE2-CB52-4B6E-8A2D-ECEE0EAF5D0B}" srcId="{5A36CA84-0F74-4A34-8A80-7DD457B60FF3}" destId="{CB63F22B-722C-40FD-A9A7-1999E951EF94}" srcOrd="2" destOrd="0" parTransId="{ED74A777-F4FE-48D3-A1EA-FDC13AF62845}" sibTransId="{702C1BBA-6D34-4C3D-BE0A-05C61E634B54}"/>
    <dgm:cxn modelId="{E272C31B-F77B-4CC1-933D-151A519E4007}" type="presOf" srcId="{067207CA-3092-47BF-A0B9-22D54298DAF9}" destId="{45E2EE68-C0BA-4FBD-80B5-2F3CB2915DBE}" srcOrd="0" destOrd="0" presId="urn:microsoft.com/office/officeart/2005/8/layout/radial6"/>
    <dgm:cxn modelId="{E1486F6F-F5DF-415B-89BC-E75EFFEC8FFD}" type="presOf" srcId="{CB63F22B-722C-40FD-A9A7-1999E951EF94}" destId="{B22E431E-7DED-4D76-B75B-0E2EF6EB7A27}" srcOrd="0" destOrd="0" presId="urn:microsoft.com/office/officeart/2005/8/layout/radial6"/>
    <dgm:cxn modelId="{8A68BA83-B7D4-459C-8A3C-10DDAED547AC}" srcId="{5A36CA84-0F74-4A34-8A80-7DD457B60FF3}" destId="{1AF13A98-28A8-41C5-A078-F3D1AC4571B6}" srcOrd="3" destOrd="0" parTransId="{8403B702-F6A3-4D98-8811-4A29421B6820}" sibTransId="{AD52CE92-FFBF-42D2-B218-2EEE18C18E8C}"/>
    <dgm:cxn modelId="{A9B00022-50B5-4498-B2E4-5284C3E2DA8F}" type="presOf" srcId="{8492067B-302B-46DC-82CB-35F3957C6015}" destId="{8416011B-B479-45DD-886F-438EC7EA2D7C}" srcOrd="0" destOrd="0" presId="urn:microsoft.com/office/officeart/2005/8/layout/radial6"/>
    <dgm:cxn modelId="{7693B9DD-A2CC-43DA-A22D-6A349E59BD67}" srcId="{067207CA-3092-47BF-A0B9-22D54298DAF9}" destId="{5A36CA84-0F74-4A34-8A80-7DD457B60FF3}" srcOrd="0" destOrd="0" parTransId="{5C3B10CB-0B7D-4A87-AB7D-1C23ECA1C01A}" sibTransId="{FCC11A3C-2343-4938-B514-75EE329E1051}"/>
    <dgm:cxn modelId="{429EF64E-A646-4154-B7BE-D2358A237A41}" type="presOf" srcId="{1AF13A98-28A8-41C5-A078-F3D1AC4571B6}" destId="{CA5E7999-CE7B-4F0F-B9EE-090703794637}" srcOrd="0" destOrd="0" presId="urn:microsoft.com/office/officeart/2005/8/layout/radial6"/>
    <dgm:cxn modelId="{9A5F4DE3-EF45-4E80-A715-217CAA849C99}" type="presOf" srcId="{DED7D108-1008-43A3-8B3F-68F8DC3B8FB4}" destId="{5AD117F6-53BE-4D6B-84D9-EC7CCC1E3D53}" srcOrd="0" destOrd="0" presId="urn:microsoft.com/office/officeart/2005/8/layout/radial6"/>
    <dgm:cxn modelId="{BC2C8179-9068-484C-84DF-E938A451BDDC}" type="presParOf" srcId="{45E2EE68-C0BA-4FBD-80B5-2F3CB2915DBE}" destId="{0273C8C4-BFDD-41B1-899F-30BCEB21A780}" srcOrd="0" destOrd="0" presId="urn:microsoft.com/office/officeart/2005/8/layout/radial6"/>
    <dgm:cxn modelId="{01EE3321-4B70-4B90-B35B-0232AFE95421}" type="presParOf" srcId="{45E2EE68-C0BA-4FBD-80B5-2F3CB2915DBE}" destId="{5AD117F6-53BE-4D6B-84D9-EC7CCC1E3D53}" srcOrd="1" destOrd="0" presId="urn:microsoft.com/office/officeart/2005/8/layout/radial6"/>
    <dgm:cxn modelId="{B45DF58D-562F-4146-88FE-CDF824EB61F8}" type="presParOf" srcId="{45E2EE68-C0BA-4FBD-80B5-2F3CB2915DBE}" destId="{CAC13DCF-C3C1-4217-B0A2-1115CF39FFA7}" srcOrd="2" destOrd="0" presId="urn:microsoft.com/office/officeart/2005/8/layout/radial6"/>
    <dgm:cxn modelId="{F9A169B5-D8E7-4750-93E7-AC97986C3E76}" type="presParOf" srcId="{45E2EE68-C0BA-4FBD-80B5-2F3CB2915DBE}" destId="{8416011B-B479-45DD-886F-438EC7EA2D7C}" srcOrd="3" destOrd="0" presId="urn:microsoft.com/office/officeart/2005/8/layout/radial6"/>
    <dgm:cxn modelId="{DD23DF1A-BE8A-401C-860C-378608E0E6DA}" type="presParOf" srcId="{45E2EE68-C0BA-4FBD-80B5-2F3CB2915DBE}" destId="{0C5ADF64-1E55-4D14-8C1A-0FD065E0C938}" srcOrd="4" destOrd="0" presId="urn:microsoft.com/office/officeart/2005/8/layout/radial6"/>
    <dgm:cxn modelId="{D7F077C4-2099-4C3B-9562-68C5B5D57DFC}" type="presParOf" srcId="{45E2EE68-C0BA-4FBD-80B5-2F3CB2915DBE}" destId="{2CEB4AAE-0E4E-4F7F-A19C-1A204BAAB8CE}" srcOrd="5" destOrd="0" presId="urn:microsoft.com/office/officeart/2005/8/layout/radial6"/>
    <dgm:cxn modelId="{4BD1AEF3-A382-4AAE-AC8E-7ADD615AE70F}" type="presParOf" srcId="{45E2EE68-C0BA-4FBD-80B5-2F3CB2915DBE}" destId="{651BA65F-B499-4A0D-86DF-93F1CF784E81}" srcOrd="6" destOrd="0" presId="urn:microsoft.com/office/officeart/2005/8/layout/radial6"/>
    <dgm:cxn modelId="{CC0DE62E-77CE-4598-AED8-4743018BE226}" type="presParOf" srcId="{45E2EE68-C0BA-4FBD-80B5-2F3CB2915DBE}" destId="{B22E431E-7DED-4D76-B75B-0E2EF6EB7A27}" srcOrd="7" destOrd="0" presId="urn:microsoft.com/office/officeart/2005/8/layout/radial6"/>
    <dgm:cxn modelId="{481D6D48-000C-4126-8AD8-6A44DBB099AA}" type="presParOf" srcId="{45E2EE68-C0BA-4FBD-80B5-2F3CB2915DBE}" destId="{93E51466-FEA3-4465-B9C2-112787C70193}" srcOrd="8" destOrd="0" presId="urn:microsoft.com/office/officeart/2005/8/layout/radial6"/>
    <dgm:cxn modelId="{1DA494CF-87A5-4C95-8AAB-F6E0FD6158E4}" type="presParOf" srcId="{45E2EE68-C0BA-4FBD-80B5-2F3CB2915DBE}" destId="{F3ED735B-15F1-4985-B29F-EF5B09C10459}" srcOrd="9" destOrd="0" presId="urn:microsoft.com/office/officeart/2005/8/layout/radial6"/>
    <dgm:cxn modelId="{4793D90C-A6CD-407C-9B92-0A95A63E32F7}" type="presParOf" srcId="{45E2EE68-C0BA-4FBD-80B5-2F3CB2915DBE}" destId="{CA5E7999-CE7B-4F0F-B9EE-090703794637}" srcOrd="10" destOrd="0" presId="urn:microsoft.com/office/officeart/2005/8/layout/radial6"/>
    <dgm:cxn modelId="{93009F9A-7D2B-4DFA-A0EC-5B32E0EE1E02}" type="presParOf" srcId="{45E2EE68-C0BA-4FBD-80B5-2F3CB2915DBE}" destId="{C1503429-8C84-447E-9B23-E3352DEA616B}" srcOrd="11" destOrd="0" presId="urn:microsoft.com/office/officeart/2005/8/layout/radial6"/>
    <dgm:cxn modelId="{4EE54227-8A75-4F32-B289-5EC7C6143472}" type="presParOf" srcId="{45E2EE68-C0BA-4FBD-80B5-2F3CB2915DBE}" destId="{630C3964-EF32-46F2-A71D-1E30F592237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C3964-EF32-46F2-A71D-1E30F592237F}">
      <dsp:nvSpPr>
        <dsp:cNvPr id="0" name=""/>
        <dsp:cNvSpPr/>
      </dsp:nvSpPr>
      <dsp:spPr>
        <a:xfrm>
          <a:off x="2373658" y="521839"/>
          <a:ext cx="3482282" cy="3482282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D735B-15F1-4985-B29F-EF5B09C10459}">
      <dsp:nvSpPr>
        <dsp:cNvPr id="0" name=""/>
        <dsp:cNvSpPr/>
      </dsp:nvSpPr>
      <dsp:spPr>
        <a:xfrm>
          <a:off x="2373658" y="521839"/>
          <a:ext cx="3482282" cy="3482282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BA65F-B499-4A0D-86DF-93F1CF784E81}">
      <dsp:nvSpPr>
        <dsp:cNvPr id="0" name=""/>
        <dsp:cNvSpPr/>
      </dsp:nvSpPr>
      <dsp:spPr>
        <a:xfrm>
          <a:off x="2377383" y="521843"/>
          <a:ext cx="3482282" cy="3482282"/>
        </a:xfrm>
        <a:prstGeom prst="blockArc">
          <a:avLst>
            <a:gd name="adj1" fmla="val 64140"/>
            <a:gd name="adj2" fmla="val 540753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6011B-B479-45DD-886F-438EC7EA2D7C}">
      <dsp:nvSpPr>
        <dsp:cNvPr id="0" name=""/>
        <dsp:cNvSpPr/>
      </dsp:nvSpPr>
      <dsp:spPr>
        <a:xfrm>
          <a:off x="2377384" y="521835"/>
          <a:ext cx="3482282" cy="3482282"/>
        </a:xfrm>
        <a:prstGeom prst="blockArc">
          <a:avLst>
            <a:gd name="adj1" fmla="val 16192470"/>
            <a:gd name="adj2" fmla="val 64156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3C8C4-BFDD-41B1-899F-30BCEB21A780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?</a:t>
          </a:r>
          <a:endParaRPr lang="ru-RU" sz="5500" kern="1200" dirty="0"/>
        </a:p>
      </dsp:txBody>
      <dsp:txXfrm>
        <a:off x="3547939" y="1696120"/>
        <a:ext cx="1133721" cy="1133721"/>
      </dsp:txXfrm>
    </dsp:sp>
    <dsp:sp modelId="{5AD117F6-53BE-4D6B-84D9-EC7CCC1E3D53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3717997" y="165440"/>
        <a:ext cx="793605" cy="793605"/>
      </dsp:txXfrm>
    </dsp:sp>
    <dsp:sp modelId="{0C5ADF64-1E55-4D14-8C1A-0FD065E0C938}">
      <dsp:nvSpPr>
        <dsp:cNvPr id="0" name=""/>
        <dsp:cNvSpPr/>
      </dsp:nvSpPr>
      <dsp:spPr>
        <a:xfrm>
          <a:off x="5257802" y="1733550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5422163" y="1897911"/>
        <a:ext cx="793605" cy="793605"/>
      </dsp:txXfrm>
    </dsp:sp>
    <dsp:sp modelId="{B22E431E-7DED-4D76-B75B-0E2EF6EB7A27}">
      <dsp:nvSpPr>
        <dsp:cNvPr id="0" name=""/>
        <dsp:cNvSpPr/>
      </dsp:nvSpPr>
      <dsp:spPr>
        <a:xfrm>
          <a:off x="3553636" y="3402554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3717997" y="3566915"/>
        <a:ext cx="793605" cy="793605"/>
      </dsp:txXfrm>
    </dsp:sp>
    <dsp:sp modelId="{CA5E7999-CE7B-4F0F-B9EE-090703794637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2017259" y="1866178"/>
        <a:ext cx="793605" cy="79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design.ru/aphorism/author/a_auerbach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diagramLayout" Target="../diagrams/layout1.xml"/><Relationship Id="rId7" Type="http://schemas.openxmlformats.org/officeDocument/2006/relationships/slide" Target="slide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slide" Target="slide8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://psi.webzone.ru/st/123700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://psi.webzone.ru/st/122100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://psi.webzone.ru/st/011500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://psi.webzone.ru/st/063200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Эмоциональное развитие детей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000504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Разгон Галина Геннадьевна</a:t>
            </a:r>
          </a:p>
          <a:p>
            <a:pPr algn="r"/>
            <a:r>
              <a:rPr lang="ru-RU" sz="2000" dirty="0" smtClean="0"/>
              <a:t>в</a:t>
            </a:r>
            <a:r>
              <a:rPr lang="ru-RU" sz="2000" dirty="0" smtClean="0"/>
              <a:t>оспитатель первой квалификационной категории</a:t>
            </a:r>
            <a:endParaRPr lang="ru-RU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2000264" cy="274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19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latin typeface="Times New Roman" pitchFamily="18" charset="0"/>
              </a:rPr>
              <a:t>Муниципальное  бюджетное дошкольное образовательное учреждение - детский сад№536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Екатеринбург, </a:t>
            </a:r>
            <a:r>
              <a:rPr lang="ru-RU" dirty="0" smtClean="0"/>
              <a:t>2013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>Психические новообразования дошкольника: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E0D0C"/>
                </a:solidFill>
              </a:rPr>
              <a:t>Абрис цельного детского мировоззрения;</a:t>
            </a:r>
          </a:p>
          <a:p>
            <a:pPr eaLnBrk="1" hangingPunct="1"/>
            <a:r>
              <a:rPr lang="ru-RU" b="1" dirty="0" smtClean="0">
                <a:solidFill>
                  <a:srgbClr val="0E0D0C"/>
                </a:solidFill>
              </a:rPr>
              <a:t> Возникновение первичных этических инстанций;</a:t>
            </a:r>
          </a:p>
          <a:p>
            <a:pPr eaLnBrk="1" hangingPunct="1"/>
            <a:r>
              <a:rPr lang="ru-RU" b="1" dirty="0" smtClean="0">
                <a:solidFill>
                  <a:srgbClr val="0E0D0C"/>
                </a:solidFill>
              </a:rPr>
              <a:t>Возникновение соподчинения мотивов;</a:t>
            </a:r>
          </a:p>
          <a:p>
            <a:pPr eaLnBrk="1" hangingPunct="1"/>
            <a:r>
              <a:rPr lang="ru-RU" b="1" dirty="0" smtClean="0">
                <a:solidFill>
                  <a:srgbClr val="0E0D0C"/>
                </a:solidFill>
              </a:rPr>
              <a:t>Возникновение произвольного поведения;</a:t>
            </a:r>
          </a:p>
          <a:p>
            <a:pPr eaLnBrk="1" hangingPunct="1"/>
            <a:r>
              <a:rPr lang="ru-RU" b="1" dirty="0" smtClean="0">
                <a:solidFill>
                  <a:srgbClr val="0E0D0C"/>
                </a:solidFill>
              </a:rPr>
              <a:t>Возникновение личного самосознания и самооценки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Злость ребенка не надо подавлять, ее нужно </a:t>
            </a:r>
            <a:r>
              <a:rPr lang="ru-RU" b="1" dirty="0" err="1" smtClean="0"/>
              <a:t>перенаправлять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b="1" dirty="0" smtClean="0"/>
              <a:t>Начните с себя!</a:t>
            </a:r>
          </a:p>
          <a:p>
            <a:r>
              <a:rPr lang="ru-RU" b="1" dirty="0" smtClean="0"/>
              <a:t>Если ребенок злится, помогите ему выговориться</a:t>
            </a:r>
            <a:r>
              <a:rPr lang="ru-RU" dirty="0" smtClean="0"/>
              <a:t>. («Я понимаю, что ты злишься, потому что…)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786190"/>
            <a:ext cx="4000527" cy="267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эмоцию!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28"/>
            <a:ext cx="3743341" cy="634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214942" y="1428736"/>
            <a:ext cx="85725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2714620"/>
            <a:ext cx="350046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8148" y="1357298"/>
            <a:ext cx="85725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1428736"/>
            <a:ext cx="85725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4000504"/>
            <a:ext cx="350046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5143512"/>
            <a:ext cx="350046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6357958"/>
            <a:ext cx="350046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8156"/>
            <a:ext cx="5582422" cy="676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1142984"/>
            <a:ext cx="4286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</a:p>
          <a:p>
            <a:r>
              <a:rPr lang="ru-RU" dirty="0" smtClean="0"/>
              <a:t>Р</a:t>
            </a:r>
          </a:p>
          <a:p>
            <a:r>
              <a:rPr lang="ru-RU" dirty="0" smtClean="0"/>
              <a:t>И</a:t>
            </a:r>
          </a:p>
          <a:p>
            <a:r>
              <a:rPr lang="ru-RU" dirty="0" smtClean="0"/>
              <a:t>М</a:t>
            </a:r>
          </a:p>
          <a:p>
            <a:r>
              <a:rPr lang="ru-RU" dirty="0" smtClean="0"/>
              <a:t>Е</a:t>
            </a:r>
          </a:p>
          <a:p>
            <a:r>
              <a:rPr lang="ru-RU" dirty="0" smtClean="0"/>
              <a:t>Р</a:t>
            </a:r>
          </a:p>
          <a:p>
            <a:endParaRPr lang="ru-RU" dirty="0" smtClean="0"/>
          </a:p>
          <a:p>
            <a:r>
              <a:rPr lang="ru-RU" dirty="0" smtClean="0"/>
              <a:t>для</a:t>
            </a:r>
          </a:p>
          <a:p>
            <a:r>
              <a:rPr lang="ru-RU" dirty="0" smtClean="0"/>
              <a:t> де</a:t>
            </a:r>
          </a:p>
          <a:p>
            <a:r>
              <a:rPr lang="ru-RU" dirty="0" smtClean="0"/>
              <a:t>Т</a:t>
            </a:r>
          </a:p>
          <a:p>
            <a:r>
              <a:rPr lang="ru-RU" dirty="0" smtClean="0"/>
              <a:t>ей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Развитие опыта эмоционального реагирования;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Развитие эмоциональной экспрессии;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Развитие представлений об эмоциях;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Овладение словесными обозначениями эмоций. Активизация словаря эмоциональной лексики.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Направления в педагогической работе по эмоциональному развитию дошкольников: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643314"/>
            <a:ext cx="2005011" cy="301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Причины</a:t>
            </a:r>
          </a:p>
          <a:p>
            <a:r>
              <a:rPr lang="ru-RU" dirty="0" smtClean="0"/>
              <a:t>Следствия</a:t>
            </a:r>
          </a:p>
          <a:p>
            <a:r>
              <a:rPr lang="ru-RU" dirty="0" smtClean="0"/>
              <a:t>Что делать?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Детские страхи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643182"/>
            <a:ext cx="5191140" cy="334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Причины детских страхов: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285860"/>
            <a:ext cx="87154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800" dirty="0" smtClean="0"/>
              <a:t>Опыт ребенка;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  Черты характера;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  Особенности воспитания (</a:t>
            </a:r>
            <a:r>
              <a:rPr lang="ru-RU" sz="2800" dirty="0" err="1" smtClean="0"/>
              <a:t>гиперопека</a:t>
            </a:r>
            <a:r>
              <a:rPr lang="ru-RU" sz="2800" dirty="0" smtClean="0"/>
              <a:t>, 	</a:t>
            </a:r>
            <a:r>
              <a:rPr lang="ru-RU" sz="2800" dirty="0" err="1" smtClean="0"/>
              <a:t>гипоопека</a:t>
            </a:r>
            <a:r>
              <a:rPr lang="ru-RU" sz="2800" dirty="0" smtClean="0"/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  Развитое воображение;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  Тревожность родителей;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  Наличие другого, более серьезного 	расстройства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От 0 до1,5 лет</a:t>
            </a:r>
          </a:p>
          <a:p>
            <a:r>
              <a:rPr lang="ru-RU" dirty="0" smtClean="0"/>
              <a:t>Страх темноты, чужих, одиночества, внезапного шума, отсутствия помощи</a:t>
            </a:r>
          </a:p>
          <a:p>
            <a:pPr>
              <a:buNone/>
            </a:pPr>
            <a:r>
              <a:rPr lang="ru-RU" b="1" dirty="0" smtClean="0"/>
              <a:t>От 1,5 до 3года</a:t>
            </a:r>
          </a:p>
          <a:p>
            <a:r>
              <a:rPr lang="ru-RU" dirty="0" smtClean="0"/>
              <a:t>Страх внезапного движения, разлуки, заброшенности </a:t>
            </a:r>
          </a:p>
          <a:p>
            <a:pPr>
              <a:buNone/>
            </a:pPr>
            <a:r>
              <a:rPr lang="ru-RU" b="1" dirty="0" smtClean="0"/>
              <a:t>От 3 до5 лет</a:t>
            </a:r>
          </a:p>
          <a:p>
            <a:r>
              <a:rPr lang="ru-RU" dirty="0" smtClean="0"/>
              <a:t>Страх животных, воображаемых существ</a:t>
            </a:r>
          </a:p>
          <a:p>
            <a:pPr>
              <a:buNone/>
            </a:pPr>
            <a:r>
              <a:rPr lang="ru-RU" b="1" dirty="0" smtClean="0"/>
              <a:t>От  6 до 11 лет</a:t>
            </a:r>
          </a:p>
          <a:p>
            <a:r>
              <a:rPr lang="ru-RU" dirty="0" smtClean="0"/>
              <a:t>Страх исключения из школы, страх потери собственности, насмешек, уродства, болезней, смерти</a:t>
            </a:r>
          </a:p>
          <a:p>
            <a:pPr>
              <a:buNone/>
            </a:pPr>
            <a:r>
              <a:rPr lang="ru-RU" b="1" dirty="0" smtClean="0"/>
              <a:t>От 12 до17лет</a:t>
            </a:r>
          </a:p>
          <a:p>
            <a:r>
              <a:rPr lang="ru-RU" dirty="0" smtClean="0"/>
              <a:t>Страх телесных, социальных, интеллектуальных изменений, страх сексуальных отношений, потери «лица»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u="sng" dirty="0" err="1" smtClean="0"/>
              <a:t>Джерсилд</a:t>
            </a:r>
            <a:r>
              <a:rPr lang="ru-RU" sz="3600" u="sng" dirty="0" smtClean="0"/>
              <a:t> </a:t>
            </a:r>
            <a:br>
              <a:rPr lang="ru-RU" sz="3600" u="sng" dirty="0" smtClean="0"/>
            </a:br>
            <a:r>
              <a:rPr lang="ru-RU" sz="3600" u="sng" dirty="0" smtClean="0"/>
              <a:t>Стадии аффективного развития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проникновение сил зла в дом</a:t>
            </a:r>
          </a:p>
          <a:p>
            <a:r>
              <a:rPr lang="ru-RU" dirty="0" smtClean="0"/>
              <a:t>запрет нарушений - кара </a:t>
            </a:r>
          </a:p>
          <a:p>
            <a:r>
              <a:rPr lang="ru-RU" dirty="0" smtClean="0"/>
              <a:t>похищение детей </a:t>
            </a:r>
          </a:p>
          <a:p>
            <a:r>
              <a:rPr lang="ru-RU" dirty="0" smtClean="0"/>
              <a:t>кража «золотого» органа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«страшилки»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876"/>
            <a:ext cx="3656327" cy="236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Признание страха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Разъяснение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Косвенная демонстрация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Демонстрация на расстоянии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Более близкая демонстрация и повышение чувства контроля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Беседа, обсуждение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Чувство юмора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3661400"/>
            <a:ext cx="4000528" cy="218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Чувствительный человек - точно безоружный среди хорошо вооруженных </a:t>
            </a:r>
            <a:br>
              <a:rPr lang="ru-RU" sz="2800" dirty="0" smtClean="0"/>
            </a:br>
            <a:r>
              <a:rPr lang="ru-RU" sz="2800" i="1" dirty="0" smtClean="0">
                <a:hlinkClick r:id="rId3"/>
              </a:rPr>
              <a:t>Б. Авербах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Рисование страха</a:t>
            </a:r>
          </a:p>
          <a:p>
            <a:r>
              <a:rPr lang="ru-RU" dirty="0" err="1" smtClean="0"/>
              <a:t>Сказкотерапия</a:t>
            </a:r>
            <a:endParaRPr lang="ru-RU" dirty="0" smtClean="0"/>
          </a:p>
          <a:p>
            <a:r>
              <a:rPr lang="ru-RU" dirty="0" smtClean="0"/>
              <a:t>Ролевая игра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Техники работы со страхами: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74" y="2633663"/>
            <a:ext cx="4185031" cy="27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5614998" cy="4525963"/>
          </a:xfrm>
        </p:spPr>
        <p:txBody>
          <a:bodyPr/>
          <a:lstStyle/>
          <a:p>
            <a:r>
              <a:rPr lang="ru-RU" i="1" dirty="0" smtClean="0"/>
              <a:t>активная форма выражения эмоции гнева, которая проявляется через причинение ущерба человеку или предмету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Детская агрессия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00306"/>
            <a:ext cx="2500325" cy="358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АГРЕССИВНОСТЬ — ЭТО ИНСТИНКТ?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472" y="2143116"/>
            <a:ext cx="6286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АГРЕССИВНОСТЬ ДИКТУЕТСЯ ОБЩЕСТВОМ?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429000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АГРЕССИВНОСТЬ  - ЭТО ПУТЬ К ЦЕЛИ?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5000636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АГРЕССИВНОСТЬ – ЭТО РЕЗУЛЬТАТ «ШКОЛЫ ЖИЗНИ»?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623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. </a:t>
            </a:r>
            <a:r>
              <a:rPr lang="ru-RU" sz="2900" dirty="0" smtClean="0"/>
              <a:t>Дети, склонные к физической агрессии</a:t>
            </a:r>
          </a:p>
          <a:p>
            <a:pPr>
              <a:buNone/>
            </a:pPr>
            <a:r>
              <a:rPr lang="ru-RU" sz="2900" dirty="0" smtClean="0"/>
              <a:t>2. Дети, склонные к вербальной агрессии</a:t>
            </a:r>
          </a:p>
          <a:p>
            <a:pPr>
              <a:buNone/>
            </a:pPr>
            <a:r>
              <a:rPr lang="ru-RU" sz="2900" dirty="0" smtClean="0"/>
              <a:t>3. Дети, склонные к проявлению косвенной агрессии</a:t>
            </a:r>
          </a:p>
          <a:p>
            <a:pPr>
              <a:buNone/>
            </a:pPr>
            <a:r>
              <a:rPr lang="ru-RU" sz="2900" dirty="0" smtClean="0"/>
              <a:t>4. Дети, склонные к негативизму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 АГРЕССИВНЫХ ДЕТЕЙ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143380"/>
            <a:ext cx="3760682" cy="239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785926"/>
            <a:ext cx="8229600" cy="4525963"/>
          </a:xfrm>
        </p:spPr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ru-RU" dirty="0" smtClean="0"/>
              <a:t>чувства </a:t>
            </a:r>
            <a:r>
              <a:rPr lang="ru-RU" b="1" dirty="0" smtClean="0"/>
              <a:t>страха</a:t>
            </a:r>
            <a:r>
              <a:rPr lang="ru-RU" dirty="0" smtClean="0"/>
              <a:t>, </a:t>
            </a:r>
            <a:r>
              <a:rPr lang="ru-RU" b="1" dirty="0" smtClean="0"/>
              <a:t>недоверия</a:t>
            </a:r>
            <a:r>
              <a:rPr lang="ru-RU" dirty="0" smtClean="0"/>
              <a:t> к окружающему миру, угрожающие безопасности ребенка;</a:t>
            </a:r>
          </a:p>
          <a:p>
            <a:pPr marL="624078" indent="-514350">
              <a:buAutoNum type="arabicPeriod"/>
            </a:pPr>
            <a:r>
              <a:rPr lang="ru-RU" dirty="0" smtClean="0"/>
              <a:t>столкновение ребенка с невыполнением его желаний, </a:t>
            </a:r>
            <a:r>
              <a:rPr lang="ru-RU" b="1" dirty="0" smtClean="0"/>
              <a:t>запретами</a:t>
            </a:r>
            <a:r>
              <a:rPr lang="ru-RU" dirty="0" smtClean="0"/>
              <a:t> на удовлетворение определенных потребностей;</a:t>
            </a:r>
          </a:p>
          <a:p>
            <a:pPr marL="624078" indent="-514350">
              <a:buAutoNum type="arabicPeriod"/>
            </a:pPr>
            <a:r>
              <a:rPr lang="ru-RU" dirty="0" smtClean="0"/>
              <a:t>отстаивание своей личности, территории, </a:t>
            </a:r>
            <a:r>
              <a:rPr lang="ru-RU" b="1" dirty="0" smtClean="0"/>
              <a:t>обретение независимости</a:t>
            </a:r>
            <a:r>
              <a:rPr lang="ru-RU" dirty="0" smtClean="0"/>
              <a:t> и </a:t>
            </a:r>
            <a:r>
              <a:rPr lang="ru-RU" b="1" dirty="0" smtClean="0"/>
              <a:t>самостоятельности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деструктивного поведения: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Безусловная любовь;</a:t>
            </a:r>
          </a:p>
          <a:p>
            <a:r>
              <a:rPr lang="ru-RU" dirty="0" smtClean="0"/>
              <a:t>Контроль собственных агрессивных импульсов;</a:t>
            </a:r>
          </a:p>
          <a:p>
            <a:r>
              <a:rPr lang="ru-RU" dirty="0" smtClean="0"/>
              <a:t>Сублимация агрессии;</a:t>
            </a:r>
          </a:p>
          <a:p>
            <a:r>
              <a:rPr lang="ru-RU" dirty="0" smtClean="0"/>
              <a:t>Демонстрация неэффективности агрессии;</a:t>
            </a:r>
          </a:p>
          <a:p>
            <a:r>
              <a:rPr lang="ru-RU" dirty="0" smtClean="0"/>
              <a:t>Четкость правил;</a:t>
            </a:r>
          </a:p>
          <a:p>
            <a:r>
              <a:rPr lang="ru-RU" dirty="0" smtClean="0"/>
              <a:t>Поощрение позитивного поведения;</a:t>
            </a:r>
          </a:p>
          <a:p>
            <a:r>
              <a:rPr lang="ru-RU" dirty="0" smtClean="0"/>
              <a:t>Исключение провокаций;</a:t>
            </a:r>
          </a:p>
          <a:p>
            <a:r>
              <a:rPr lang="ru-RU" dirty="0" smtClean="0"/>
              <a:t>Эмоциональная разрядка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8572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с гневом</a:t>
            </a:r>
          </a:p>
          <a:p>
            <a:r>
              <a:rPr lang="ru-RU" dirty="0" smtClean="0"/>
              <a:t>Обучение детей навыкам распознавания и контроля, умению владеть собой в ситуациях, провоцирующих вспышки гнева</a:t>
            </a:r>
          </a:p>
          <a:p>
            <a:r>
              <a:rPr lang="ru-RU" dirty="0" smtClean="0"/>
              <a:t>Формирование способности к </a:t>
            </a:r>
            <a:r>
              <a:rPr lang="ru-RU" dirty="0" err="1" smtClean="0"/>
              <a:t>эмпатии</a:t>
            </a:r>
            <a:r>
              <a:rPr lang="ru-RU" dirty="0" smtClean="0"/>
              <a:t>, доверию, сочувствию, сопереживанию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агрессивными детьми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143380"/>
            <a:ext cx="3857652" cy="259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14480" y="928670"/>
            <a:ext cx="7056437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i="1" dirty="0"/>
              <a:t>У детства свои, ему свойственные способы видеть, думать и чувствовать: нет ничего нелепее желания заменить их нашими.</a:t>
            </a:r>
          </a:p>
          <a:p>
            <a:pPr algn="r">
              <a:spcBef>
                <a:spcPct val="50000"/>
              </a:spcBef>
            </a:pPr>
            <a:r>
              <a:rPr lang="ru-RU" i="1" dirty="0"/>
              <a:t>Ж.Ж.Руссо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3786190"/>
            <a:ext cx="274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4500594" cy="33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отличия: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178592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Эмоции</a:t>
            </a:r>
            <a:endParaRPr lang="ru-RU" dirty="0"/>
          </a:p>
        </p:txBody>
      </p:sp>
      <p:sp>
        <p:nvSpPr>
          <p:cNvPr id="7" name="TextBox 6">
            <a:hlinkClick r:id="rId7" action="ppaction://hlinksldjump"/>
          </p:cNvPr>
          <p:cNvSpPr txBox="1"/>
          <p:nvPr/>
        </p:nvSpPr>
        <p:spPr>
          <a:xfrm>
            <a:off x="2357422" y="357187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Чувства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357187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Аффект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5286388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9" action="ppaction://hlinksldjump"/>
              </a:rPr>
              <a:t>Настроение</a:t>
            </a:r>
            <a:endParaRPr lang="ru-RU" sz="1600" dirty="0"/>
          </a:p>
        </p:txBody>
      </p:sp>
      <p:sp>
        <p:nvSpPr>
          <p:cNvPr id="10" name="Стрелка вправо 9">
            <a:hlinkClick r:id="rId10" action="ppaction://hlinksldjump"/>
          </p:cNvPr>
          <p:cNvSpPr/>
          <p:nvPr/>
        </p:nvSpPr>
        <p:spPr>
          <a:xfrm>
            <a:off x="7786710" y="6357958"/>
            <a:ext cx="107157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   (лат. </a:t>
            </a:r>
            <a:r>
              <a:rPr lang="ru-RU" dirty="0" err="1" smtClean="0"/>
              <a:t>emovere</a:t>
            </a:r>
            <a:r>
              <a:rPr lang="ru-RU" dirty="0" smtClean="0"/>
              <a:t> – возбуждать, волновать) — состояния, связанные с оценкой значимости для индивида действующих на него факторов. Специфика: выражаются, прежде всего, в форме непосредственных переживаний удовлетворения или неудовлетворения его актуальных потребностей. Являются одним из главных регуляторов деятельности.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Эмоции</a:t>
            </a: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rot="10800000">
            <a:off x="8215338" y="6072206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— форма эмоций, которая включает в себя эмоциональные переживания человека, в которых отражается устойчивое отношение индивида к определенным предметам или процессам окружающего мира.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Чувства</a:t>
            </a: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rot="10800000">
            <a:off x="8215338" y="6072206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(лат. </a:t>
            </a:r>
            <a:r>
              <a:rPr lang="ru-RU" dirty="0" err="1" smtClean="0"/>
              <a:t>affectus</a:t>
            </a:r>
            <a:r>
              <a:rPr lang="ru-RU" dirty="0" smtClean="0"/>
              <a:t> – душевное волнение, страсть) — форма эмоций, которая представляет собой бурную, чаще всего кратковременную эмоцию. Возникает в критических условиях при неспособности найти выход из опасных и неожиданных ситуаций. Аффект сопряжен с выраженными двигательными и органическими проявлениями, приводит к затормаживанию или нарушению всех других психических процессов (восприятия, мышления) и реализации соответствующих поведенческих реакций.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hlinkClick r:id="rId2"/>
              </a:rPr>
              <a:t>Аффект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rot="10800000">
            <a:off x="8215338" y="6072206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(психическое состояние) — форма эмоций, которая характеризуется отсутствием четкой осознанной привязки к определенным предметам или процессам, и достаточной устойчивостью, которая позволяет рассматривать настроение в качестве отдельного показателя темперамента.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Настроение</a:t>
            </a: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rot="10800000">
            <a:off x="8215338" y="6072206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высокую самооценку, </a:t>
            </a:r>
          </a:p>
          <a:p>
            <a:r>
              <a:rPr lang="ru-RU" b="1" dirty="0" smtClean="0"/>
              <a:t>сформированный самоконтроль,</a:t>
            </a:r>
          </a:p>
          <a:p>
            <a:r>
              <a:rPr lang="ru-RU" b="1" dirty="0" smtClean="0"/>
              <a:t>ориентацию на успех в достижении целей,</a:t>
            </a:r>
          </a:p>
          <a:p>
            <a:r>
              <a:rPr lang="ru-RU" b="1" dirty="0" smtClean="0"/>
              <a:t>эмоциональный комфорт в семье и вне семьи.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Эмоциональное благополучие обеспечивает: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876"/>
            <a:ext cx="400049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32"/>
                <a:gridCol w="2143140"/>
                <a:gridCol w="2214578"/>
                <a:gridCol w="23288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ХРОНОЛОГИЧЕСКИЕ РАМКИ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СИТУАЦИЯ РАЗВИТИЯ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ВЕДУЩИЙ ВИД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КОГНИТИВНОЙ СФЕРЫ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3-7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РЕБЕНОК И ВЗРОСЛЫЙ </a:t>
                      </a:r>
                      <a:r>
                        <a:rPr lang="ru-RU" sz="1600" dirty="0" smtClean="0"/>
                        <a:t>(ОБЩЕСТВЕННЫЙ, ОБОБЩЕННЫЙ) </a:t>
                      </a:r>
                      <a:r>
                        <a:rPr lang="ru-RU" dirty="0" smtClean="0"/>
                        <a:t>ПОЗНАНИЕ МИРА ЧЕЛОВЕЧЕСКИХ ОТНОШЕНИЙ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СЮЖЕТНО-РОЛЕВАЯ ИГРА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ПОЗНАВАТЕЛЬНАЯ</a:t>
                      </a:r>
                      <a:r>
                        <a:rPr lang="ru-RU" baseline="0" dirty="0" smtClean="0"/>
                        <a:t> ПОТРЕБНОСТЬ, ЭГОЦЕНТРИЗМ,</a:t>
                      </a:r>
                    </a:p>
                    <a:p>
                      <a:r>
                        <a:rPr lang="ru-RU" baseline="0" dirty="0" smtClean="0"/>
                        <a:t>НАГЛЯДНО-ОБРАЗНОЕ МЫШЛЕНИЕ,</a:t>
                      </a:r>
                    </a:p>
                    <a:p>
                      <a:r>
                        <a:rPr lang="ru-RU" baseline="0" dirty="0" smtClean="0"/>
                        <a:t>РАЗВИТИЕ РЕЧИ,</a:t>
                      </a:r>
                    </a:p>
                    <a:p>
                      <a:r>
                        <a:rPr lang="ru-RU" baseline="0" dirty="0" smtClean="0"/>
                        <a:t>АКТИВНОЕ РАЗВИТИЕ ВООБРАЖЕНИЯ,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ВОЗРАСТНЫЕ ОСОБЕННОСТИ ДОШКОЛЬНИКА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14752"/>
            <a:ext cx="1900237" cy="285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230</TotalTime>
  <Words>710</Words>
  <Application>Microsoft Office PowerPoint</Application>
  <PresentationFormat>Экран (4:3)</PresentationFormat>
  <Paragraphs>134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Эмоциональное развитие детей дошкольного возраста</vt:lpstr>
      <vt:lpstr>Чувствительный человек - точно безоружный среди хорошо вооруженных  Б. Авербах</vt:lpstr>
      <vt:lpstr>Найдите отличия:</vt:lpstr>
      <vt:lpstr>Эмоции</vt:lpstr>
      <vt:lpstr>Чувства</vt:lpstr>
      <vt:lpstr> Аффект </vt:lpstr>
      <vt:lpstr>Настроение</vt:lpstr>
      <vt:lpstr>Эмоциональное благополучие обеспечивает:</vt:lpstr>
      <vt:lpstr>ВОЗРАСТНЫЕ ОСОБЕННОСТИ ДОШКОЛЬНИКА</vt:lpstr>
      <vt:lpstr>Психические новообразования дошкольника:</vt:lpstr>
      <vt:lpstr>ЧТО ДЕЛАТЬ?</vt:lpstr>
      <vt:lpstr>Угадай эмоцию!</vt:lpstr>
      <vt:lpstr>Слайд 13</vt:lpstr>
      <vt:lpstr>Направления в педагогической работе по эмоциональному развитию дошкольников:</vt:lpstr>
      <vt:lpstr>Детские страхи</vt:lpstr>
      <vt:lpstr>Слайд 16</vt:lpstr>
      <vt:lpstr>Джерсилд  Стадии аффективного развития</vt:lpstr>
      <vt:lpstr>Детские «страшилки»</vt:lpstr>
      <vt:lpstr>Рекомендации:</vt:lpstr>
      <vt:lpstr>Техники работы со страхами:</vt:lpstr>
      <vt:lpstr>Детская агрессия</vt:lpstr>
      <vt:lpstr>АГРЕССИВНОСТЬ — ЭТО ИНСТИНКТ?</vt:lpstr>
      <vt:lpstr>ТИПЫ АГРЕССИВНЫХ ДЕТЕЙ </vt:lpstr>
      <vt:lpstr>Источники деструктивного поведения:</vt:lpstr>
      <vt:lpstr>Что делать?</vt:lpstr>
      <vt:lpstr>Работа с агрессивными детьми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Эмоциональное развитие детей дошкольного возраста</dc:title>
  <cp:lastModifiedBy>Владелец ПК</cp:lastModifiedBy>
  <cp:revision>27</cp:revision>
  <dcterms:modified xsi:type="dcterms:W3CDTF">2013-08-15T09:55:50Z</dcterms:modified>
</cp:coreProperties>
</file>