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768" r:id="rId1"/>
  </p:sldMasterIdLst>
  <p:notesMasterIdLst>
    <p:notesMasterId r:id="rId17"/>
  </p:notesMasterIdLst>
  <p:handoutMasterIdLst>
    <p:handoutMasterId r:id="rId18"/>
  </p:handoutMasterIdLst>
  <p:sldIdLst>
    <p:sldId id="289" r:id="rId2"/>
    <p:sldId id="288" r:id="rId3"/>
    <p:sldId id="281" r:id="rId4"/>
    <p:sldId id="282" r:id="rId5"/>
    <p:sldId id="283" r:id="rId6"/>
    <p:sldId id="284" r:id="rId7"/>
    <p:sldId id="273" r:id="rId8"/>
    <p:sldId id="264" r:id="rId9"/>
    <p:sldId id="266" r:id="rId10"/>
    <p:sldId id="285" r:id="rId11"/>
    <p:sldId id="271" r:id="rId12"/>
    <p:sldId id="286" r:id="rId13"/>
    <p:sldId id="272" r:id="rId14"/>
    <p:sldId id="274" r:id="rId15"/>
    <p:sldId id="290" r:id="rId16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2" autoAdjust="0"/>
    <p:restoredTop sz="94638" autoAdjust="0"/>
  </p:normalViewPr>
  <p:slideViewPr>
    <p:cSldViewPr>
      <p:cViewPr varScale="1">
        <p:scale>
          <a:sx n="108" d="100"/>
          <a:sy n="108" d="100"/>
        </p:scale>
        <p:origin x="177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6E7D018D-748F-47BF-843A-40349A141CAC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04AC5213-BACC-41AB-9B61-B40CF6C529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234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23E9B8FB-2ABD-42C9-A6DA-A6789EAF441D}" type="datetimeFigureOut">
              <a:rPr lang="ru-RU"/>
              <a:pPr/>
              <a:t>05.08.2024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BE2A7042-DEED-4AA1-9E89-4A16B2572577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98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05.08.2024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62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05.08.2024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2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05.08.2024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89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50E-0B48-4566-8609-C51CF752A7DF}" type="datetimeFigureOut">
              <a:rPr lang="ru-RU" smtClean="0"/>
              <a:pPr/>
              <a:t>05.08.2024</a:t>
            </a:fld>
            <a:endParaRPr kumimoji="0"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‹#›</a:t>
            </a:fld>
            <a:endParaRPr kumimoji="0" lang="ru-RU"/>
          </a:p>
        </p:txBody>
      </p:sp>
    </p:spTree>
    <p:extLst>
      <p:ext uri="{BB962C8B-B14F-4D97-AF65-F5344CB8AC3E}">
        <p14:creationId xmlns:p14="http://schemas.microsoft.com/office/powerpoint/2010/main" val="380013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05.08.2024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2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05.08.2024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98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05.08.2024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10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05.08.2024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84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05.08.2024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096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05.08.2024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05.08.2024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59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05.08.2024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31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g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hatsism.com/whatsapp-group/lis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304256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2"/>
                </a:solidFill>
              </a:rPr>
              <a:t>Городской дистанционный конкурс «Богатыри земли русской» </a:t>
            </a:r>
            <a:br>
              <a:rPr lang="ru-RU" sz="1800" b="1" dirty="0">
                <a:solidFill>
                  <a:schemeClr val="tx2"/>
                </a:solidFill>
              </a:rPr>
            </a:br>
            <a:r>
              <a:rPr lang="ru-RU" sz="1800" b="1" dirty="0">
                <a:solidFill>
                  <a:schemeClr val="tx2"/>
                </a:solidFill>
              </a:rPr>
              <a:t>для воспитанников 5-7 лет </a:t>
            </a:r>
            <a:br>
              <a:rPr lang="ru-RU" sz="1800" b="1" dirty="0">
                <a:solidFill>
                  <a:schemeClr val="tx2"/>
                </a:solidFill>
              </a:rPr>
            </a:br>
            <a:r>
              <a:rPr lang="ru-RU" sz="1800" b="1" dirty="0">
                <a:solidFill>
                  <a:schemeClr val="tx2"/>
                </a:solidFill>
              </a:rPr>
              <a:t>муниципальных дошкольных образовательных организаций города Екатеринбурга</a:t>
            </a:r>
            <a:br>
              <a:rPr lang="ru-RU" sz="1800" dirty="0"/>
            </a:br>
            <a:br>
              <a:rPr lang="ru-RU" sz="1800" dirty="0"/>
            </a:br>
            <a:r>
              <a:rPr lang="ru-RU" sz="1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Муниципальное бюджетное дошкольное образовательное учреждение – </a:t>
            </a:r>
            <a:br>
              <a:rPr lang="ru-RU" sz="1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детский сад № 536</a:t>
            </a:r>
            <a:endParaRPr lang="ru-RU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11560" y="2780928"/>
            <a:ext cx="6768752" cy="3600400"/>
          </a:xfrm>
        </p:spPr>
        <p:txBody>
          <a:bodyPr>
            <a:normAutofit fontScale="85000" lnSpcReduction="20000"/>
          </a:bodyPr>
          <a:lstStyle/>
          <a:p>
            <a:r>
              <a:rPr lang="ru-RU" sz="3900" i="1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Проект на тему :</a:t>
            </a:r>
            <a:br>
              <a:rPr lang="ru-RU" sz="4800" b="1" dirty="0">
                <a:ln w="3155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dirty="0">
                <a:ln w="3155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«Русские богатыри в искусстве»</a:t>
            </a:r>
          </a:p>
          <a:p>
            <a:endParaRPr lang="ru-RU" sz="2100" dirty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100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Руководители: </a:t>
            </a:r>
          </a:p>
          <a:p>
            <a:r>
              <a:rPr lang="ru-RU" sz="2100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Аверченко Татьяна Юрьевна, учитель – логопед</a:t>
            </a:r>
          </a:p>
          <a:p>
            <a:r>
              <a:rPr lang="ru-RU" sz="2100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Устьянцева Ирина Геннадьевна,</a:t>
            </a:r>
          </a:p>
          <a:p>
            <a:r>
              <a:rPr lang="ru-RU" sz="2100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Инструктор по физической культуре</a:t>
            </a:r>
          </a:p>
          <a:p>
            <a:r>
              <a:rPr lang="ru-RU" sz="2100" dirty="0" err="1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Непрокина</a:t>
            </a:r>
            <a:r>
              <a:rPr lang="ru-RU" sz="2100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Ольга Дмитриевна, </a:t>
            </a:r>
          </a:p>
          <a:p>
            <a:r>
              <a:rPr lang="ru-RU" sz="2100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музыкальный руководитель.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467" y="2265597"/>
            <a:ext cx="3023903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71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Изобразительная деятельность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93" b="28455"/>
          <a:stretch/>
        </p:blipFill>
        <p:spPr>
          <a:xfrm>
            <a:off x="755576" y="4192360"/>
            <a:ext cx="4046796" cy="22635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5" t="7642" r="10661" b="22764"/>
          <a:stretch/>
        </p:blipFill>
        <p:spPr>
          <a:xfrm>
            <a:off x="4211960" y="1094615"/>
            <a:ext cx="2291245" cy="28889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94615"/>
            <a:ext cx="3851920" cy="28889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8"/>
          <a:stretch/>
        </p:blipFill>
        <p:spPr>
          <a:xfrm>
            <a:off x="6660232" y="1061936"/>
            <a:ext cx="2247714" cy="28965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16"/>
          <a:stretch/>
        </p:blipFill>
        <p:spPr>
          <a:xfrm>
            <a:off x="5076056" y="4126962"/>
            <a:ext cx="3600400" cy="229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62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088" y="320040"/>
            <a:ext cx="5971184" cy="65502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           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Лепка: «Богатыри»</a:t>
            </a:r>
          </a:p>
        </p:txBody>
      </p:sp>
      <p:pic>
        <p:nvPicPr>
          <p:cNvPr id="6146" name="Picture 2" descr="C:\Users\User\Desktop\презентацияБОГАТЫРИ\лепка\IMG-20230120-WA010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2821" y="4010811"/>
            <a:ext cx="1481932" cy="1957307"/>
          </a:xfrm>
          <a:prstGeom prst="rect">
            <a:avLst/>
          </a:prstGeom>
          <a:noFill/>
        </p:spPr>
      </p:pic>
      <p:pic>
        <p:nvPicPr>
          <p:cNvPr id="6147" name="Picture 3" descr="C:\Users\User\Desktop\презентацияБОГАТЫРИ\лепка\IMG-20230129-WA00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044707"/>
            <a:ext cx="2880320" cy="2160240"/>
          </a:xfrm>
          <a:prstGeom prst="rect">
            <a:avLst/>
          </a:prstGeom>
          <a:noFill/>
        </p:spPr>
      </p:pic>
      <p:pic>
        <p:nvPicPr>
          <p:cNvPr id="6148" name="Picture 4" descr="C:\Users\User\Desktop\презентацияБОГАТЫРИ\лепка\IMG-20230120-WA010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500438"/>
            <a:ext cx="1883168" cy="2946459"/>
          </a:xfrm>
          <a:prstGeom prst="rect">
            <a:avLst/>
          </a:prstGeom>
          <a:noFill/>
        </p:spPr>
      </p:pic>
      <p:pic>
        <p:nvPicPr>
          <p:cNvPr id="6149" name="Picture 5" descr="C:\Users\User\Desktop\презентацияБОГАТЫРИ\лепка\IMG-20230120-WA0093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3500438"/>
            <a:ext cx="5294318" cy="2978054"/>
          </a:xfrm>
          <a:prstGeom prst="rect">
            <a:avLst/>
          </a:prstGeom>
          <a:noFill/>
        </p:spPr>
      </p:pic>
      <p:pic>
        <p:nvPicPr>
          <p:cNvPr id="6150" name="Picture 6" descr="C:\Users\User\Desktop\презентацияБОГАТЫРИ\лепка\IMG-20230120-WA0084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1146" y="451958"/>
            <a:ext cx="1674586" cy="2977042"/>
          </a:xfrm>
          <a:prstGeom prst="rect">
            <a:avLst/>
          </a:prstGeom>
          <a:noFill/>
        </p:spPr>
      </p:pic>
      <p:pic>
        <p:nvPicPr>
          <p:cNvPr id="6151" name="Picture 7" descr="C:\Users\User\Desktop\презентацияБОГАТЫРИ\лепка\IMG-20230120-WA0076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975062"/>
            <a:ext cx="3714776" cy="2089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Музыкально-спортивный праздник </a:t>
            </a:r>
            <a:br>
              <a:rPr lang="ru-RU" sz="2800" b="1" dirty="0"/>
            </a:br>
            <a:r>
              <a:rPr lang="ru-RU" sz="2800" b="1" dirty="0"/>
              <a:t>«Русские богатыри»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" t="16480" r="23240" b="23511"/>
          <a:stretch/>
        </p:blipFill>
        <p:spPr>
          <a:xfrm>
            <a:off x="755576" y="1447654"/>
            <a:ext cx="3618952" cy="2304256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6" t="35386" r="17633" b="15996"/>
          <a:stretch/>
        </p:blipFill>
        <p:spPr>
          <a:xfrm>
            <a:off x="3563888" y="4005064"/>
            <a:ext cx="2407697" cy="2448643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16"/>
          <a:stretch/>
        </p:blipFill>
        <p:spPr>
          <a:xfrm>
            <a:off x="683568" y="3992684"/>
            <a:ext cx="2808312" cy="2461023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1"/>
          <a:stretch/>
        </p:blipFill>
        <p:spPr>
          <a:xfrm>
            <a:off x="6084168" y="4005064"/>
            <a:ext cx="2759301" cy="243476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" t="28293" r="5610"/>
          <a:stretch/>
        </p:blipFill>
        <p:spPr>
          <a:xfrm>
            <a:off x="4597255" y="1556792"/>
            <a:ext cx="3744662" cy="225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6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20040"/>
            <a:ext cx="6480720" cy="1255468"/>
          </a:xfrm>
        </p:spPr>
        <p:txBody>
          <a:bodyPr>
            <a:normAutofit/>
          </a:bodyPr>
          <a:lstStyle/>
          <a:p>
            <a:r>
              <a:rPr lang="ru-RU" sz="2800" b="1" dirty="0"/>
              <a:t>Выставка детско- родительских работ «Русские богатыри».</a:t>
            </a:r>
          </a:p>
        </p:txBody>
      </p:sp>
      <p:pic>
        <p:nvPicPr>
          <p:cNvPr id="4098" name="Picture 2" descr="C:\Users\User\Desktop\презентацияБОГАТЫРИ\поделки\IMG-20230129-WA0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51440">
            <a:off x="1571604" y="1857364"/>
            <a:ext cx="1732372" cy="2309828"/>
          </a:xfrm>
          <a:prstGeom prst="rect">
            <a:avLst/>
          </a:prstGeom>
          <a:noFill/>
        </p:spPr>
      </p:pic>
      <p:pic>
        <p:nvPicPr>
          <p:cNvPr id="4099" name="Picture 3" descr="C:\Users\User\Desktop\презентацияБОГАТЫРИ\поделки\IMG-20230129-WA00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85228"/>
            <a:ext cx="1610865" cy="2147820"/>
          </a:xfrm>
          <a:prstGeom prst="rect">
            <a:avLst/>
          </a:prstGeom>
          <a:noFill/>
        </p:spPr>
      </p:pic>
      <p:pic>
        <p:nvPicPr>
          <p:cNvPr id="4100" name="Picture 4" descr="C:\Users\User\Desktop\презентацияБОГАТЫРИ\поделки\IMG-20230129-WA00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848" y="4103978"/>
            <a:ext cx="2016224" cy="2688298"/>
          </a:xfrm>
          <a:prstGeom prst="rect">
            <a:avLst/>
          </a:prstGeom>
          <a:noFill/>
        </p:spPr>
      </p:pic>
      <p:pic>
        <p:nvPicPr>
          <p:cNvPr id="4101" name="Picture 5" descr="C:\Users\User\Desktop\презентацияБОГАТЫРИ\поделки\IMG-20230129-WA004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1928802"/>
            <a:ext cx="2290481" cy="4071966"/>
          </a:xfrm>
          <a:prstGeom prst="rect">
            <a:avLst/>
          </a:prstGeom>
          <a:noFill/>
        </p:spPr>
      </p:pic>
      <p:pic>
        <p:nvPicPr>
          <p:cNvPr id="4102" name="Picture 6" descr="C:\Users\User\Desktop\презентацияБОГАТЫРИ\поделки\IMG-20230129-WA00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4" y="1575507"/>
            <a:ext cx="1526987" cy="2714644"/>
          </a:xfrm>
          <a:prstGeom prst="rect">
            <a:avLst/>
          </a:prstGeom>
          <a:noFill/>
        </p:spPr>
      </p:pic>
      <p:pic>
        <p:nvPicPr>
          <p:cNvPr id="4103" name="Picture 7" descr="C:\Users\User\Desktop\презентацияБОГАТЫРИ\поделки\IMG-20230129-WA002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859825">
            <a:off x="5372500" y="1630683"/>
            <a:ext cx="1665269" cy="2220358"/>
          </a:xfrm>
          <a:prstGeom prst="rect">
            <a:avLst/>
          </a:prstGeom>
          <a:noFill/>
        </p:spPr>
      </p:pic>
      <p:pic>
        <p:nvPicPr>
          <p:cNvPr id="4104" name="Picture 8" descr="C:\Users\User\Desktop\презентацияБОГАТЫРИ\поделки\IMG-20230120-WA0034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54487" y="4357694"/>
            <a:ext cx="3282268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982"/>
            <a:ext cx="9144001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Результат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55576" y="1052736"/>
            <a:ext cx="7416824" cy="576064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800" b="1" dirty="0"/>
              <a:t>	</a:t>
            </a:r>
            <a:r>
              <a:rPr lang="ru-RU" sz="4200" dirty="0"/>
              <a:t>Реализация задач данного проекта проходила через все виды деятельности. Работа была направлена на воспитание патриотических чувств и поддержание интереса к прошлому земли Российской.</a:t>
            </a:r>
            <a:br>
              <a:rPr lang="ru-RU" sz="4200" dirty="0"/>
            </a:br>
            <a:r>
              <a:rPr lang="ru-RU" sz="4200" dirty="0"/>
              <a:t>	В ходе реализации проекта у детей был эмоциональный отклик на участие во всех мероприятиях проекта: просмотр презентации, мультфильмов, прослушивании музыкальных произведений, чтение художественной литературы, просмотр картин русских художников.</a:t>
            </a:r>
            <a:br>
              <a:rPr lang="ru-RU" sz="4200" dirty="0"/>
            </a:br>
            <a:r>
              <a:rPr lang="ru-RU" sz="4200" dirty="0"/>
              <a:t>	Работа над проектом позволила достичь активного сотрудничества родителей, детей и педагогов в освоении полученных ранее и вновь приобретенных знаний о былинных богатырях. Повысить интерес детей и родителей к героическому прошлому русского народа. Каждый из участников проекта внес свой вклад в подготовку и проведению праздничного развлечения.</a:t>
            </a:r>
            <a:br>
              <a:rPr lang="ru-RU" sz="4200" dirty="0"/>
            </a:br>
            <a:r>
              <a:rPr lang="ru-RU" sz="4200" dirty="0"/>
              <a:t>	В ходе реализации проекта была создана </a:t>
            </a:r>
          </a:p>
          <a:p>
            <a:pPr marL="0" indent="0">
              <a:buNone/>
            </a:pPr>
            <a:r>
              <a:rPr lang="ru-RU" sz="4200" dirty="0"/>
              <a:t>благоприятная атмосфера для сближения всех участников образовательного процесса, реализованы творческие способности взрослых и детей.</a:t>
            </a:r>
            <a:br>
              <a:rPr lang="ru-RU" sz="4200" dirty="0"/>
            </a:br>
            <a:endParaRPr lang="ru-RU" sz="4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501008"/>
            <a:ext cx="2110166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800" b="1" dirty="0"/>
              <a:t>Спасибо за внимание!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" t="26589" r="9388" b="20028"/>
          <a:stretch/>
        </p:blipFill>
        <p:spPr>
          <a:xfrm>
            <a:off x="733520" y="980728"/>
            <a:ext cx="4392488" cy="2088232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4" t="16818"/>
          <a:stretch/>
        </p:blipFill>
        <p:spPr>
          <a:xfrm>
            <a:off x="5287373" y="1052736"/>
            <a:ext cx="3435484" cy="2519565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0" t="33578" r="10611" b="21056"/>
          <a:stretch/>
        </p:blipFill>
        <p:spPr>
          <a:xfrm>
            <a:off x="787481" y="3118132"/>
            <a:ext cx="4344226" cy="19392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6" t="38941" r="4974" b="22118"/>
          <a:stretch/>
        </p:blipFill>
        <p:spPr>
          <a:xfrm>
            <a:off x="5419494" y="3754245"/>
            <a:ext cx="3345366" cy="26705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12" b="17560"/>
          <a:stretch/>
        </p:blipFill>
        <p:spPr>
          <a:xfrm>
            <a:off x="747274" y="5089527"/>
            <a:ext cx="4572000" cy="156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45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0" y="-473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u="sng" dirty="0"/>
              <a:t>Команда «</a:t>
            </a:r>
            <a:r>
              <a:rPr lang="ru-RU" sz="4000" b="1" u="sng" dirty="0" err="1"/>
              <a:t>Русичи</a:t>
            </a:r>
            <a:r>
              <a:rPr lang="ru-RU" sz="4000" b="1" u="sng" dirty="0"/>
              <a:t>»</a:t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043608" y="4437112"/>
            <a:ext cx="5069369" cy="20490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/>
              <a:t>Наш девиз:</a:t>
            </a:r>
          </a:p>
          <a:p>
            <a:pPr marL="0" indent="0">
              <a:buNone/>
            </a:pPr>
            <a:r>
              <a:rPr lang="ru-RU" sz="2400" dirty="0"/>
              <a:t>Победить желает каждый</a:t>
            </a:r>
          </a:p>
          <a:p>
            <a:pPr marL="0" indent="0">
              <a:buNone/>
            </a:pPr>
            <a:r>
              <a:rPr lang="ru-RU" sz="2400" dirty="0"/>
              <a:t>И в команде слабых нет!</a:t>
            </a:r>
          </a:p>
          <a:p>
            <a:pPr marL="0" indent="0">
              <a:buNone/>
            </a:pPr>
            <a:r>
              <a:rPr lang="ru-RU" sz="2400" dirty="0"/>
              <a:t>От </a:t>
            </a:r>
            <a:r>
              <a:rPr lang="ru-RU" sz="2400" dirty="0" err="1"/>
              <a:t>Русичей</a:t>
            </a:r>
            <a:r>
              <a:rPr lang="ru-RU" sz="2400" dirty="0"/>
              <a:t> отважных</a:t>
            </a:r>
          </a:p>
          <a:p>
            <a:pPr marL="0" indent="0">
              <a:buNone/>
            </a:pPr>
            <a:r>
              <a:rPr lang="ru-RU" sz="2400" dirty="0"/>
              <a:t>Славным соперникам – привет!</a:t>
            </a:r>
          </a:p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9" b="5502"/>
          <a:stretch/>
        </p:blipFill>
        <p:spPr>
          <a:xfrm>
            <a:off x="1691680" y="1196752"/>
            <a:ext cx="5472608" cy="3203480"/>
          </a:xfrm>
        </p:spPr>
      </p:pic>
      <p:pic>
        <p:nvPicPr>
          <p:cNvPr id="9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933054"/>
            <a:ext cx="2376264" cy="2553147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50900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576" y="476672"/>
            <a:ext cx="7848872" cy="5976664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/>
              <a:t>Актуальность проекта:</a:t>
            </a:r>
            <a:r>
              <a:rPr lang="ru-RU" dirty="0"/>
              <a:t> любовь к Родине – это одно из самых сильных чувств. Поэтому важно, чтобы ребенок уже в дошкольном возрасте почувствовал причастность к своей Родине, личную ответственность за родную землю и ее будущее. Патриотизм, гражданственность необходимо воспитывать у детей с самого юного возраста. За период дошкольного детства дети должны получить основы представлений о возникновении Государства Российского, о богатырской славе и верности народа своему Отечеству; о богатстве народной культуры, национальных особенностях характера и быта наших предков. Это обогатит их любовь к Отчизне, вызовет стремление быть похожими на наших великих предков.</a:t>
            </a:r>
          </a:p>
          <a:p>
            <a:r>
              <a:rPr lang="ru-RU" b="1" dirty="0" err="1"/>
              <a:t>Цель</a:t>
            </a:r>
            <a:r>
              <a:rPr lang="ru-RU" dirty="0" err="1"/>
              <a:t>:формирование</a:t>
            </a:r>
            <a:r>
              <a:rPr lang="ru-RU" dirty="0"/>
              <a:t> патриотических чувств на основе знакомства детей с героическими образами былинных богатырей.</a:t>
            </a:r>
          </a:p>
          <a:p>
            <a:r>
              <a:rPr lang="ru-RU" b="1" dirty="0"/>
              <a:t>Задачи: </a:t>
            </a:r>
          </a:p>
          <a:p>
            <a:r>
              <a:rPr lang="ru-RU" dirty="0"/>
              <a:t>систематизировать, расширять и обобщать знания детей о русских богатырях в искусстве, активизировать познавательную, интеллектуальную и творческую инициативы  детей; </a:t>
            </a:r>
          </a:p>
          <a:p>
            <a:r>
              <a:rPr lang="ru-RU" dirty="0"/>
              <a:t>развивать интерес детей к истории родного Отечества,  формировать гендерную и гражданскую принадлежность;</a:t>
            </a:r>
          </a:p>
          <a:p>
            <a:r>
              <a:rPr lang="ru-RU" dirty="0"/>
              <a:t>знакомить с литературными произведениями и устным народным творчеством, связанными с темой проекта,  развивать свободное общение в коллективе, все компоненты устной речи детей в различных формах и видах детской деятельности ;</a:t>
            </a:r>
          </a:p>
          <a:p>
            <a:r>
              <a:rPr lang="ru-RU" dirty="0"/>
              <a:t>развивать продуктивную деятельность детей и детское творчество; знакомить с произведениями живописи, русских композиторов, приобщать к словесному и видеоинформационному искусству, связанному с темой проекта, развивать художественное восприятие и эстетический вкус; </a:t>
            </a:r>
          </a:p>
          <a:p>
            <a:r>
              <a:rPr lang="ru-RU" dirty="0"/>
              <a:t>формировать у детей потребности в двигательной активности и </a:t>
            </a:r>
          </a:p>
          <a:p>
            <a:pPr marL="0" indent="0">
              <a:buNone/>
            </a:pPr>
            <a:r>
              <a:rPr lang="ru-RU" dirty="0"/>
              <a:t>        физическом совершенствовании;</a:t>
            </a:r>
          </a:p>
          <a:p>
            <a:r>
              <a:rPr lang="ru-RU" dirty="0"/>
              <a:t>распространение эффективных педагогических практик  ДОУ  результативной познавательной деятельности одаренных детей.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773162"/>
            <a:ext cx="1800200" cy="264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14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/>
              <a:t>Этапы реализации проекта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Autofit/>
          </a:bodyPr>
          <a:lstStyle/>
          <a:p>
            <a:r>
              <a:rPr lang="ru-RU" sz="1200" b="1" dirty="0"/>
              <a:t>1 этап – организационно - подготовительный</a:t>
            </a:r>
            <a:endParaRPr lang="ru-RU" sz="1200" dirty="0"/>
          </a:p>
          <a:p>
            <a:r>
              <a:rPr lang="ru-RU" sz="1200" dirty="0"/>
              <a:t>Цель: определение основных направлений реализации проекта, подборка программно – методического обеспечения. Обозначение актуальности и темы будущего проекта. Постановка цели и задач. Подбор и изучение дополнительной методической литературы, разработка содержания проекта. Подбор художественной литературы для детей. Привлечение внимания родителей к данной проектной деятельности. Разработка и изготовление дидактического материала по данной тематике. Разработка организованной образовательной деятельности по данной тематике. Оформление  развивающей предметно-пространственной среды группы и прогулочного участка.</a:t>
            </a:r>
          </a:p>
          <a:p>
            <a:r>
              <a:rPr lang="ru-RU" sz="1200" b="1" dirty="0"/>
              <a:t>2 этап – практический</a:t>
            </a:r>
            <a:endParaRPr lang="ru-RU" sz="1200" dirty="0"/>
          </a:p>
          <a:p>
            <a:r>
              <a:rPr lang="ru-RU" sz="1200" dirty="0"/>
              <a:t>Цель: реализация проблемы формирования целостного представления детей о русских богатырях – защитниках Отечества.</a:t>
            </a:r>
          </a:p>
          <a:p>
            <a:r>
              <a:rPr lang="ru-RU" sz="1200" dirty="0"/>
              <a:t>Деятельность по осуществлению проекта «Русские богатыри в искусстве».</a:t>
            </a:r>
          </a:p>
          <a:p>
            <a:r>
              <a:rPr lang="ru-RU" sz="1200" dirty="0"/>
              <a:t>Экскурсия в  библиотеку.</a:t>
            </a:r>
          </a:p>
          <a:p>
            <a:r>
              <a:rPr lang="ru-RU" sz="1200" dirty="0"/>
              <a:t>Беседы: «Кто такой русский богатырь?», «Богатырское снаряжение», «Как стать богатырём?», «Подвиги русских богатырей». Рассматривание иллюстраций с изображением богатырей. Презентация «Богатыри Руси», «Герои былин в русской живописи».</a:t>
            </a:r>
          </a:p>
          <a:p>
            <a:r>
              <a:rPr lang="ru-RU" sz="1200" dirty="0"/>
              <a:t>Рассматривание картины В. М. Васнецова «Три богатыря». Составление рассказов по картине В. М. Васнецова «Три богатыря».</a:t>
            </a:r>
          </a:p>
          <a:p>
            <a:r>
              <a:rPr lang="ru-RU" sz="1200" dirty="0"/>
              <a:t>Знакомство с пословицами и поговорками о силе, мужестве, отваге, о Родине и её защитниках.</a:t>
            </a:r>
          </a:p>
          <a:p>
            <a:r>
              <a:rPr lang="ru-RU" sz="1200" dirty="0"/>
              <a:t>Чтение отрывков из былин о русских богатырях: «Застава богатырская», «Илья Муромец и Соловей – Разбойник»; «Добрыня и змей».  </a:t>
            </a:r>
          </a:p>
          <a:p>
            <a:r>
              <a:rPr lang="ru-RU" sz="1200" dirty="0"/>
              <a:t>Физкультминутка «Богатырь».</a:t>
            </a:r>
          </a:p>
          <a:p>
            <a:r>
              <a:rPr lang="ru-RU" sz="1200" dirty="0"/>
              <a:t>Художественно-изобразительная деятельность: рисование и лепка  «Богатыри земли русской»;  раскраски  по теме.</a:t>
            </a:r>
          </a:p>
          <a:p>
            <a:r>
              <a:rPr lang="ru-RU" sz="1200" dirty="0"/>
              <a:t>Сюжетно – ролевые игры: «Три богатыря»; «Богатыри охраняют русскую землю».</a:t>
            </a:r>
          </a:p>
          <a:p>
            <a:r>
              <a:rPr lang="ru-RU" sz="1200" dirty="0"/>
              <a:t>Дидактические игры: «Назови и объясни»; «Что нужно богатырю»; «Собери богатыря в дорогу».</a:t>
            </a:r>
          </a:p>
          <a:p>
            <a:r>
              <a:rPr lang="ru-RU" sz="1200" dirty="0"/>
              <a:t>Музыкальная деятельность:  прослушивание фрагментов музыкальных произведений Римского-Корсакова, Бородина, Глинки; разучивание танца в сопровождении песни  «Ой, что-то мы засиделись, братцы»; двигательная импровизация под музыку  А. </a:t>
            </a:r>
            <a:r>
              <a:rPr lang="ru-RU" sz="1200" dirty="0" err="1"/>
              <a:t>Пахмутовой</a:t>
            </a:r>
            <a:r>
              <a:rPr lang="ru-RU" sz="1200" dirty="0"/>
              <a:t> «Богатырская сила»; разучивание песни  «Богатырская» автор </a:t>
            </a:r>
            <a:r>
              <a:rPr lang="ru-RU" sz="1200" dirty="0" err="1"/>
              <a:t>Н.Куликова</a:t>
            </a:r>
            <a:r>
              <a:rPr lang="ru-RU" sz="1200" dirty="0"/>
              <a:t>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6558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404664"/>
            <a:ext cx="792088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   Подвижные игры: «Поймай хвост» (</a:t>
            </a:r>
            <a:r>
              <a:rPr lang="ru-RU" sz="1400" dirty="0" err="1"/>
              <a:t>ловишки</a:t>
            </a:r>
            <a:r>
              <a:rPr lang="ru-RU" sz="1400" dirty="0"/>
              <a:t> с ленточками); «Выручай!»; «Чья дружина </a:t>
            </a:r>
          </a:p>
          <a:p>
            <a:r>
              <a:rPr lang="ru-RU" sz="1400" dirty="0"/>
              <a:t>быстрее соберется?»; «Стрелок»; «Не попадись», «Крепость», «Смелый наездник».</a:t>
            </a:r>
          </a:p>
          <a:p>
            <a:r>
              <a:rPr lang="ru-RU" sz="1400" dirty="0"/>
              <a:t>Спортивный досуг «Богатырские  состязания».</a:t>
            </a:r>
          </a:p>
          <a:p>
            <a:r>
              <a:rPr lang="ru-RU" sz="1400" dirty="0"/>
              <a:t>Музыкально-спортивный праздник  «Русские  богатыри».</a:t>
            </a:r>
          </a:p>
          <a:p>
            <a:r>
              <a:rPr lang="ru-RU" sz="1400" dirty="0"/>
              <a:t> </a:t>
            </a:r>
            <a:r>
              <a:rPr lang="ru-RU" sz="1400" b="1" dirty="0"/>
              <a:t>3 этап – заключительный (подведение итогов, результаты продуктивной]деятельности в процессе реализации проекта).</a:t>
            </a:r>
          </a:p>
          <a:p>
            <a:r>
              <a:rPr lang="ru-RU" sz="1400" dirty="0"/>
              <a:t>Картинная галерея  русских художников  «Богатыри в искусстве».</a:t>
            </a:r>
          </a:p>
          <a:p>
            <a:r>
              <a:rPr lang="ru-RU" sz="1400" dirty="0"/>
              <a:t>Выставка  детско-родительских  работ по теме проекта.</a:t>
            </a:r>
          </a:p>
          <a:p>
            <a:r>
              <a:rPr lang="ru-RU" sz="1400" dirty="0"/>
              <a:t>Выставка детских рисунков.</a:t>
            </a:r>
          </a:p>
          <a:p>
            <a:r>
              <a:rPr lang="ru-RU" sz="1400" dirty="0"/>
              <a:t>Викторина.</a:t>
            </a:r>
          </a:p>
          <a:p>
            <a:r>
              <a:rPr lang="ru-RU" sz="1400" dirty="0"/>
              <a:t>Картотека пословиц и поговорок о силе, мужестве, отваге, о Родине и её защитниках.</a:t>
            </a:r>
          </a:p>
          <a:p>
            <a:r>
              <a:rPr lang="ru-RU" sz="1400" dirty="0"/>
              <a:t>Участие в музыкально-спортивном празднике «Русские богатыри»</a:t>
            </a:r>
          </a:p>
          <a:p>
            <a:r>
              <a:rPr lang="ru-RU" sz="1400" b="1" dirty="0"/>
              <a:t>Работа с родителями</a:t>
            </a:r>
            <a:endParaRPr lang="ru-RU" sz="1400" dirty="0"/>
          </a:p>
          <a:p>
            <a:r>
              <a:rPr lang="ru-RU" sz="1400" dirty="0"/>
              <a:t>Просмотр кинофильмов о богатырях в кругу семьи: «Илья Муромец», «Добрыня Никитич», «</a:t>
            </a:r>
            <a:r>
              <a:rPr lang="ru-RU" sz="1400" dirty="0" err="1"/>
              <a:t>Финист</a:t>
            </a:r>
            <a:r>
              <a:rPr lang="ru-RU" sz="1400" dirty="0"/>
              <a:t> — ясный сокол». Просмотр мультфильмов дома: «Алёша Попович и </a:t>
            </a:r>
            <a:r>
              <a:rPr lang="ru-RU" sz="1400" dirty="0" err="1"/>
              <a:t>Тугарин</a:t>
            </a:r>
            <a:r>
              <a:rPr lang="ru-RU" sz="1400" dirty="0"/>
              <a:t> Змей», «Илья Муромец и соловей разбойник», «Добрыня Никитич и Змей Горыныч».</a:t>
            </a:r>
          </a:p>
          <a:p>
            <a:r>
              <a:rPr lang="ru-RU" sz="1400" dirty="0"/>
              <a:t>Подготовка костюмов и атрибутов для праздника.</a:t>
            </a:r>
          </a:p>
          <a:p>
            <a:r>
              <a:rPr lang="ru-RU" sz="1400" dirty="0"/>
              <a:t>Консультация «Роль чтения былин в воспитании детей».</a:t>
            </a:r>
          </a:p>
          <a:p>
            <a:r>
              <a:rPr lang="ru-RU" sz="1400" dirty="0"/>
              <a:t>Конкурс детско – родительского творчества «Богатыри земли русской» .</a:t>
            </a:r>
          </a:p>
          <a:p>
            <a:r>
              <a:rPr lang="ru-RU" sz="1400" dirty="0"/>
              <a:t>Музыкально-спортивный праздник  «Русские  богатыри».</a:t>
            </a:r>
          </a:p>
          <a:p>
            <a:r>
              <a:rPr lang="ru-RU" sz="1400" dirty="0"/>
              <a:t>Освещение  реализации проекта в группах </a:t>
            </a:r>
            <a:r>
              <a:rPr lang="en-US" sz="1400" dirty="0" err="1"/>
              <a:t>WhatsApp</a:t>
            </a:r>
            <a:r>
              <a:rPr lang="ru-RU" sz="1400" dirty="0"/>
              <a:t>, </a:t>
            </a:r>
            <a:r>
              <a:rPr lang="ru-RU" sz="1400" dirty="0" err="1"/>
              <a:t>В</a:t>
            </a:r>
            <a:r>
              <a:rPr lang="ru-RU" sz="1400" dirty="0" err="1">
                <a:hlinkClick r:id="rId3"/>
              </a:rPr>
              <a:t>к</a:t>
            </a:r>
            <a:r>
              <a:rPr lang="ru-RU" sz="1400" dirty="0" err="1"/>
              <a:t>онтакте</a:t>
            </a:r>
            <a:r>
              <a:rPr lang="ru-RU" sz="1400" dirty="0"/>
              <a:t>, на официальном сайте ДОУ.</a:t>
            </a:r>
          </a:p>
          <a:p>
            <a:r>
              <a:rPr lang="ru-RU" sz="1400" b="1" dirty="0"/>
              <a:t>Предполагаемый результат:</a:t>
            </a:r>
            <a:br>
              <a:rPr lang="ru-RU" sz="1400" dirty="0"/>
            </a:br>
            <a:r>
              <a:rPr lang="ru-RU" sz="1400" dirty="0"/>
              <a:t>• проявление интереса к истории родного Отечества, воспитание у детей любви к Родине;</a:t>
            </a:r>
            <a:br>
              <a:rPr lang="ru-RU" sz="1400" dirty="0"/>
            </a:br>
            <a:r>
              <a:rPr lang="ru-RU" sz="1400" dirty="0"/>
              <a:t>• расширение кругозора у детей, представлений о былинах, былинных героях, </a:t>
            </a:r>
          </a:p>
          <a:p>
            <a:r>
              <a:rPr lang="ru-RU" sz="1400" dirty="0"/>
              <a:t>богатырях– защитниках Отечества;</a:t>
            </a:r>
            <a:br>
              <a:rPr lang="ru-RU" sz="1400" dirty="0"/>
            </a:br>
            <a:r>
              <a:rPr lang="ru-RU" sz="1400" dirty="0"/>
              <a:t>•активизация речевой, музыкальной, творческой деятельности;</a:t>
            </a:r>
          </a:p>
          <a:p>
            <a:r>
              <a:rPr lang="ru-RU" sz="1400" dirty="0"/>
              <a:t>• вовлечение родителей в педагогический процесс, укрепление </a:t>
            </a:r>
          </a:p>
          <a:p>
            <a:r>
              <a:rPr lang="ru-RU" sz="1400" dirty="0"/>
              <a:t>заинтересованности родителей в сотрудничестве с воспитателями и детским садом.</a:t>
            </a:r>
            <a:br>
              <a:rPr lang="ru-RU" sz="1400" dirty="0"/>
            </a:br>
            <a:br>
              <a:rPr lang="ru-RU" sz="1400" dirty="0"/>
            </a:br>
            <a:endParaRPr lang="en-US" sz="1400" b="1" dirty="0">
              <a:hlinkClick r:id="rId3"/>
            </a:endParaRPr>
          </a:p>
          <a:p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509120"/>
            <a:ext cx="1907704" cy="24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88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Развивающая предметно-</a:t>
            </a:r>
            <a:br>
              <a:rPr lang="ru-RU" sz="2800" b="1" dirty="0"/>
            </a:br>
            <a:r>
              <a:rPr lang="ru-RU" sz="2800" b="1" dirty="0"/>
              <a:t>пространственная среда группы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43608" y="1340769"/>
            <a:ext cx="3168352" cy="504055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Книжный центр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88024" y="1412777"/>
            <a:ext cx="3528392" cy="432047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Центр изо-деятельности</a:t>
            </a:r>
          </a:p>
        </p:txBody>
      </p:sp>
      <p:pic>
        <p:nvPicPr>
          <p:cNvPr id="9" name="Picture 4" descr="C:\Users\User\Desktop\презентацияБОГАТЫРИ\книжный уголок\IMG-20230129-WA00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9512" y="1891373"/>
            <a:ext cx="2358082" cy="2257585"/>
          </a:xfrm>
          <a:prstGeom prst="rect">
            <a:avLst/>
          </a:prstGeom>
          <a:noFill/>
        </p:spPr>
      </p:pic>
      <p:pic>
        <p:nvPicPr>
          <p:cNvPr id="10" name="Picture 2" descr="C:\Users\User\Desktop\презентацияБОГАТЫРИ\книжный уголок\IMG-20230129-WA0020.jpg"/>
          <p:cNvPicPr>
            <a:picLocks noChangeAspect="1" noChangeArrowheads="1"/>
          </p:cNvPicPr>
          <p:nvPr/>
        </p:nvPicPr>
        <p:blipFill rotWithShape="1">
          <a:blip r:embed="rId4"/>
          <a:srcRect t="8133"/>
          <a:stretch/>
        </p:blipFill>
        <p:spPr bwMode="auto">
          <a:xfrm>
            <a:off x="691167" y="4293096"/>
            <a:ext cx="3616037" cy="2060992"/>
          </a:xfrm>
          <a:prstGeom prst="rect">
            <a:avLst/>
          </a:prstGeom>
          <a:noFill/>
        </p:spPr>
      </p:pic>
      <p:pic>
        <p:nvPicPr>
          <p:cNvPr id="11" name="Picture 3" descr="C:\Users\User\Desktop\презентацияБОГАТЫРИ\книжный уголок\IMG-20230129-WA0018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5"/>
          <a:srcRect l="10109" r="8944"/>
          <a:stretch/>
        </p:blipFill>
        <p:spPr bwMode="auto">
          <a:xfrm>
            <a:off x="2627784" y="1891373"/>
            <a:ext cx="1717288" cy="2289311"/>
          </a:xfrm>
          <a:prstGeom prst="rect">
            <a:avLst/>
          </a:prstGeom>
          <a:noFill/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0" t="17073"/>
          <a:stretch/>
        </p:blipFill>
        <p:spPr>
          <a:xfrm>
            <a:off x="7012674" y="1916832"/>
            <a:ext cx="1807798" cy="37558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8" t="10232" r="14882"/>
          <a:stretch/>
        </p:blipFill>
        <p:spPr>
          <a:xfrm>
            <a:off x="4471743" y="1916832"/>
            <a:ext cx="2486617" cy="377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83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20040"/>
            <a:ext cx="6912768" cy="53719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Оформление прогулочного участка</a:t>
            </a:r>
          </a:p>
        </p:txBody>
      </p:sp>
      <p:pic>
        <p:nvPicPr>
          <p:cNvPr id="5122" name="Picture 2" descr="C:\Users\User\Desktop\презентацияБОГАТЫРИ\на прогулке\IMG-20200229-WA0197.jpg"/>
          <p:cNvPicPr>
            <a:picLocks noChangeAspect="1" noChangeArrowheads="1"/>
          </p:cNvPicPr>
          <p:nvPr/>
        </p:nvPicPr>
        <p:blipFill rotWithShape="1">
          <a:blip r:embed="rId3" cstate="print"/>
          <a:srcRect t="8373"/>
          <a:stretch/>
        </p:blipFill>
        <p:spPr bwMode="auto">
          <a:xfrm>
            <a:off x="6541624" y="980728"/>
            <a:ext cx="2310664" cy="2658782"/>
          </a:xfrm>
          <a:prstGeom prst="rect">
            <a:avLst/>
          </a:prstGeom>
          <a:noFill/>
        </p:spPr>
      </p:pic>
      <p:pic>
        <p:nvPicPr>
          <p:cNvPr id="5123" name="Picture 3" descr="C:\Users\User\Desktop\презентацияБОГАТЫРИ\на прогулке\IMG-20200229-WA01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3608" y="3922796"/>
            <a:ext cx="3339668" cy="2504751"/>
          </a:xfrm>
          <a:prstGeom prst="rect">
            <a:avLst/>
          </a:prstGeom>
          <a:noFill/>
        </p:spPr>
      </p:pic>
      <p:pic>
        <p:nvPicPr>
          <p:cNvPr id="5125" name="Picture 5" descr="C:\Users\User\Desktop\презентацияБОГАТЫРИ\на прогулке\6264682.jpg"/>
          <p:cNvPicPr>
            <a:picLocks noChangeAspect="1" noChangeArrowheads="1"/>
          </p:cNvPicPr>
          <p:nvPr/>
        </p:nvPicPr>
        <p:blipFill rotWithShape="1">
          <a:blip r:embed="rId5"/>
          <a:srcRect t="2606"/>
          <a:stretch/>
        </p:blipFill>
        <p:spPr bwMode="auto">
          <a:xfrm>
            <a:off x="4751685" y="3922796"/>
            <a:ext cx="3857651" cy="2504751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07" y="980728"/>
            <a:ext cx="2234066" cy="27241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9" b="21626"/>
          <a:stretch/>
        </p:blipFill>
        <p:spPr>
          <a:xfrm>
            <a:off x="3277691" y="980728"/>
            <a:ext cx="2947988" cy="27241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35137"/>
            <a:ext cx="7416824" cy="180953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Экскурсия в Детскую городскую библиотеку № 18</a:t>
            </a:r>
            <a:r>
              <a:rPr lang="ru-RU" sz="2400" dirty="0"/>
              <a:t>,</a:t>
            </a:r>
            <a:br>
              <a:rPr lang="ru-RU" sz="2400" dirty="0"/>
            </a:br>
            <a:r>
              <a:rPr lang="ru-RU" sz="2400" i="1" dirty="0"/>
              <a:t>тематическое занятие </a:t>
            </a:r>
            <a:br>
              <a:rPr lang="ru-RU" sz="2400" dirty="0"/>
            </a:br>
            <a:r>
              <a:rPr lang="ru-RU" sz="2400" b="1" dirty="0"/>
              <a:t>«Русские богатыри в искусстве» </a:t>
            </a:r>
            <a:br>
              <a:rPr lang="ru-RU" sz="2400" dirty="0"/>
            </a:br>
            <a:br>
              <a:rPr lang="ru-RU" sz="2400" dirty="0"/>
            </a:br>
            <a:endParaRPr lang="ru-RU" sz="2400" dirty="0"/>
          </a:p>
        </p:txBody>
      </p:sp>
      <p:pic>
        <p:nvPicPr>
          <p:cNvPr id="1026" name="Picture 2" descr="C:\Users\User\Desktop\презентацияБОГАТЫРИ\библиотека\IMG-20230129-WA0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116" y="1840247"/>
            <a:ext cx="3808407" cy="4641638"/>
          </a:xfrm>
          <a:prstGeom prst="rect">
            <a:avLst/>
          </a:prstGeom>
          <a:noFill/>
        </p:spPr>
      </p:pic>
      <p:pic>
        <p:nvPicPr>
          <p:cNvPr id="1027" name="Picture 3" descr="C:\Users\User\Desktop\презентацияБОГАТЫРИ\библиотека\IMG-20230129-WA0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0636" y="1988839"/>
            <a:ext cx="2071702" cy="1889097"/>
          </a:xfrm>
          <a:prstGeom prst="rect">
            <a:avLst/>
          </a:prstGeom>
          <a:noFill/>
        </p:spPr>
      </p:pic>
      <p:pic>
        <p:nvPicPr>
          <p:cNvPr id="1028" name="Picture 4" descr="C:\Users\User\Desktop\презентацияБОГАТЫРИ\библиотека\IMG-20230129-WA0027.jpg"/>
          <p:cNvPicPr>
            <a:picLocks noChangeAspect="1" noChangeArrowheads="1"/>
          </p:cNvPicPr>
          <p:nvPr/>
        </p:nvPicPr>
        <p:blipFill rotWithShape="1">
          <a:blip r:embed="rId5"/>
          <a:srcRect t="17481"/>
          <a:stretch/>
        </p:blipFill>
        <p:spPr bwMode="auto">
          <a:xfrm>
            <a:off x="4429124" y="4021627"/>
            <a:ext cx="4324351" cy="2460258"/>
          </a:xfrm>
          <a:prstGeom prst="rect">
            <a:avLst/>
          </a:prstGeom>
          <a:noFill/>
        </p:spPr>
      </p:pic>
      <p:pic>
        <p:nvPicPr>
          <p:cNvPr id="1029" name="Picture 5" descr="C:\Users\User\Desktop\презентацияБОГАТЫРИ\библиотека\IMG-20230129-WA00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1469571"/>
            <a:ext cx="1821669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715200" cy="9487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Просмотр презентации, чтение былин, </a:t>
            </a:r>
            <a:br>
              <a:rPr lang="ru-RU" sz="2400" b="1" dirty="0"/>
            </a:br>
            <a:r>
              <a:rPr lang="ru-RU" sz="2400" b="1" dirty="0"/>
              <a:t>беседы, рассматривание картин русских художников, разучивание пословиц и поговорок</a:t>
            </a:r>
          </a:p>
        </p:txBody>
      </p:sp>
      <p:pic>
        <p:nvPicPr>
          <p:cNvPr id="3075" name="Picture 3" descr="C:\Users\User\Desktop\презентацияБОГАТЫРИ\музыка\IMG-20230129-WA0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68759"/>
            <a:ext cx="2520280" cy="3360373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4" b="-11219"/>
          <a:stretch/>
        </p:blipFill>
        <p:spPr>
          <a:xfrm>
            <a:off x="5436096" y="4725144"/>
            <a:ext cx="3600400" cy="23191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0"/>
          <a:stretch/>
        </p:blipFill>
        <p:spPr>
          <a:xfrm>
            <a:off x="755576" y="4725144"/>
            <a:ext cx="4568799" cy="19380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19" r="20732" b="15447"/>
          <a:stretch/>
        </p:blipFill>
        <p:spPr>
          <a:xfrm>
            <a:off x="3488432" y="1328764"/>
            <a:ext cx="3526062" cy="32403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2" r="10975"/>
          <a:stretch/>
        </p:blipFill>
        <p:spPr>
          <a:xfrm>
            <a:off x="7164288" y="1323187"/>
            <a:ext cx="1675690" cy="32459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820</Words>
  <Application>Microsoft Office PowerPoint</Application>
  <PresentationFormat>Экран (4:3)</PresentationFormat>
  <Paragraphs>77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Городской дистанционный конкурс «Богатыри земли русской»  для воспитанников 5-7 лет  муниципальных дошкольных образовательных организаций города Екатеринбурга  Муниципальное бюджетное дошкольное образовательное учреждение –  детский сад № 536</vt:lpstr>
      <vt:lpstr>Команда «Русичи» </vt:lpstr>
      <vt:lpstr>Презентация PowerPoint</vt:lpstr>
      <vt:lpstr>Этапы реализации проекта</vt:lpstr>
      <vt:lpstr>Презентация PowerPoint</vt:lpstr>
      <vt:lpstr>Развивающая предметно- пространственная среда группы</vt:lpstr>
      <vt:lpstr>Оформление прогулочного участка</vt:lpstr>
      <vt:lpstr>Экскурсия в Детскую городскую библиотеку № 18, тематическое занятие  «Русские богатыри в искусстве»   </vt:lpstr>
      <vt:lpstr>Просмотр презентации, чтение былин,  беседы, рассматривание картин русских художников, разучивание пословиц и поговорок</vt:lpstr>
      <vt:lpstr>Изобразительная деятельность</vt:lpstr>
      <vt:lpstr>            Лепка: «Богатыри»</vt:lpstr>
      <vt:lpstr>Музыкально-спортивный праздник  «Русские богатыри»</vt:lpstr>
      <vt:lpstr>Выставка детско- родительских работ «Русские богатыри».</vt:lpstr>
      <vt:lpstr>Результат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2014-03-02T20:39:34Z</dcterms:created>
  <dcterms:modified xsi:type="dcterms:W3CDTF">2024-08-05T12:47:44Z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